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4"/>
  </p:notesMasterIdLst>
  <p:sldIdLst>
    <p:sldId id="256" r:id="rId2"/>
    <p:sldId id="386" r:id="rId3"/>
    <p:sldId id="350" r:id="rId4"/>
    <p:sldId id="387" r:id="rId5"/>
    <p:sldId id="404" r:id="rId6"/>
    <p:sldId id="405" r:id="rId7"/>
    <p:sldId id="406" r:id="rId8"/>
    <p:sldId id="389" r:id="rId9"/>
    <p:sldId id="388" r:id="rId10"/>
    <p:sldId id="390" r:id="rId11"/>
    <p:sldId id="391" r:id="rId12"/>
    <p:sldId id="392" r:id="rId13"/>
    <p:sldId id="394" r:id="rId14"/>
    <p:sldId id="393" r:id="rId15"/>
    <p:sldId id="395" r:id="rId16"/>
    <p:sldId id="396" r:id="rId17"/>
    <p:sldId id="397" r:id="rId18"/>
    <p:sldId id="399" r:id="rId19"/>
    <p:sldId id="400" r:id="rId20"/>
    <p:sldId id="401" r:id="rId21"/>
    <p:sldId id="402" r:id="rId22"/>
    <p:sldId id="403" r:id="rId2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2F33"/>
    <a:srgbClr val="FFC000"/>
    <a:srgbClr val="FC0E1A"/>
    <a:srgbClr val="446E97"/>
    <a:srgbClr val="A176C0"/>
    <a:srgbClr val="C8B0DB"/>
    <a:srgbClr val="7030A0"/>
    <a:srgbClr val="ED7D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015"/>
    <p:restoredTop sz="96959"/>
  </p:normalViewPr>
  <p:slideViewPr>
    <p:cSldViewPr snapToGrid="0" snapToObjects="1">
      <p:cViewPr>
        <p:scale>
          <a:sx n="129" d="100"/>
          <a:sy n="129" d="100"/>
        </p:scale>
        <p:origin x="1456" y="7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notesMaster" Target="notesMasters/notesMaster1.xml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8F47AA-7854-A748-8610-8E52CA06A0CB}" type="datetimeFigureOut">
              <a:rPr kumimoji="1" lang="ko-KR" altLang="en-US" smtClean="0"/>
              <a:t>2018. 1. 16.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3044D5-E9B1-F240-ADBB-9856FDF73D1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760484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3044D5-E9B1-F240-ADBB-9856FDF73D1C}" type="slidenum">
              <a:rPr kumimoji="1" lang="ko-KR" altLang="en-US" smtClean="0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344535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부제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 smtClean="0"/>
              <a:t>마스터 부제목 스타일 편집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02C19-F96A-AB4C-B1B6-757387717DD0}" type="datetime1">
              <a:rPr kumimoji="1" lang="ko-KR" altLang="en-US" smtClean="0"/>
              <a:t>2018. 1. 16.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R" smtClean="0"/>
              <a:t>523039hdk@gmail.com</a:t>
            </a:r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86C64B-CB9D-0D48-B733-5053A0B1293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348863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604-CA42-9742-B744-B7045E0AAB99}" type="datetime1">
              <a:rPr kumimoji="1" lang="ko-KR" altLang="en-US" smtClean="0"/>
              <a:t>2018. 1. 16.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R" smtClean="0"/>
              <a:t>523039hdk@gmail.com</a:t>
            </a:r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86C64B-CB9D-0D48-B733-5053A0B1293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637493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A0FC5B-667F-AE43-82E8-E8F6321E24BE}" type="datetime1">
              <a:rPr kumimoji="1" lang="ko-KR" altLang="en-US" smtClean="0"/>
              <a:t>2018. 1. 16.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R" smtClean="0"/>
              <a:t>523039hdk@gmail.com</a:t>
            </a:r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86C64B-CB9D-0D48-B733-5053A0B1293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271612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E4F5D-DFE7-394C-9DE5-771B4E5EB713}" type="datetime1">
              <a:rPr kumimoji="1" lang="ko-KR" altLang="en-US" smtClean="0"/>
              <a:t>2018. 1. 16.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R" smtClean="0"/>
              <a:t>523039hdk@gmail.com</a:t>
            </a:r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86C64B-CB9D-0D48-B733-5053A0B1293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822261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4372A-1219-8F46-A43E-08665D10DEF7}" type="datetime1">
              <a:rPr kumimoji="1" lang="ko-KR" altLang="en-US" smtClean="0"/>
              <a:t>2018. 1. 16.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R" smtClean="0"/>
              <a:t>523039hdk@gmail.com</a:t>
            </a:r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86C64B-CB9D-0D48-B733-5053A0B1293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14007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C51024-195D-0F42-BF8C-F7CBD0368A99}" type="datetime1">
              <a:rPr kumimoji="1" lang="ko-KR" altLang="en-US" smtClean="0"/>
              <a:t>2018. 1. 16.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R" smtClean="0"/>
              <a:t>523039hdk@gmail.com</a:t>
            </a:r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86C64B-CB9D-0D48-B733-5053A0B1293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573556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04C07-F171-4644-8836-ECB103D4ADC6}" type="datetime1">
              <a:rPr kumimoji="1" lang="ko-KR" altLang="en-US" smtClean="0"/>
              <a:t>2018. 1. 16.</a:t>
            </a:fld>
            <a:endParaRPr kumimoji="1"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R" smtClean="0"/>
              <a:t>523039hdk@gmail.com</a:t>
            </a:r>
            <a:endParaRPr kumimoji="1"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86C64B-CB9D-0D48-B733-5053A0B1293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287581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2DAC8-6E71-4F42-BFCB-CE4D67E9513C}" type="datetime1">
              <a:rPr kumimoji="1" lang="ko-KR" altLang="en-US" smtClean="0"/>
              <a:t>2018. 1. 16.</a:t>
            </a:fld>
            <a:endParaRPr kumimoji="1"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R" smtClean="0"/>
              <a:t>523039hdk@gmail.com</a:t>
            </a:r>
            <a:endParaRPr kumimoji="1"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86C64B-CB9D-0D48-B733-5053A0B1293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558827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335C2-79D9-EC4D-913E-EE93B1010380}" type="datetime1">
              <a:rPr kumimoji="1" lang="ko-KR" altLang="en-US" smtClean="0"/>
              <a:t>2018. 1. 16.</a:t>
            </a:fld>
            <a:endParaRPr kumimoji="1"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R" smtClean="0"/>
              <a:t>523039hdk@gmail.com</a:t>
            </a:r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86C64B-CB9D-0D48-B733-5053A0B1293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554223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19231-EC38-C64E-BD03-F7145625A4EB}" type="datetime1">
              <a:rPr kumimoji="1" lang="ko-KR" altLang="en-US" smtClean="0"/>
              <a:t>2018. 1. 16.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R" smtClean="0"/>
              <a:t>523039hdk@gmail.com</a:t>
            </a:r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86C64B-CB9D-0D48-B733-5053A0B1293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533964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1A0E58-9665-BB4C-B1A3-F0CA21D1ED2C}" type="datetime1">
              <a:rPr kumimoji="1" lang="ko-KR" altLang="en-US" smtClean="0"/>
              <a:t>2018. 1. 16.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R" smtClean="0"/>
              <a:t>523039hdk@gmail.com</a:t>
            </a:r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86C64B-CB9D-0D48-B733-5053A0B1293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677140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A4B5E5-0ECE-224B-B7BD-EE521983C5BC}" type="datetime1">
              <a:rPr kumimoji="1" lang="ko-KR" altLang="en-US" smtClean="0"/>
              <a:t>2018. 1. 16.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kumimoji="1" lang="en-US" altLang="ko-KR" smtClean="0"/>
              <a:t>523039hdk@gmail.com</a:t>
            </a:r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86C64B-CB9D-0D48-B733-5053A0B1293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508338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0.png"/><Relationship Id="rId3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hyperlink" Target="http://www.hakawati.co.kr/240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4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7" Type="http://schemas.openxmlformats.org/officeDocument/2006/relationships/image" Target="../media/image27.png"/><Relationship Id="rId8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://www.dbpia.co.kr/Journal/ArticleDetail/NODE02076177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Relationship Id="rId3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ctrTitle"/>
          </p:nvPr>
        </p:nvSpPr>
        <p:spPr>
          <a:xfrm>
            <a:off x="546652" y="2001795"/>
            <a:ext cx="8478639" cy="1145646"/>
          </a:xfrm>
        </p:spPr>
        <p:txBody>
          <a:bodyPr/>
          <a:lstStyle/>
          <a:p>
            <a:pPr algn="l" latinLnBrk="0">
              <a:defRPr/>
            </a:pPr>
            <a:r>
              <a:rPr lang="ko-KR" altLang="en-US" sz="2800" b="1" dirty="0" smtClean="0">
                <a:solidFill>
                  <a:srgbClr val="000000"/>
                </a:solidFill>
                <a:latin typeface="Nanum Myeongjo ExtraBold" charset="-127"/>
                <a:ea typeface="Nanum Myeongjo ExtraBold" charset="-127"/>
                <a:cs typeface="Nanum Myeongjo ExtraBold" charset="-127"/>
              </a:rPr>
              <a:t>고변동 주가 패턴의 감독 학습에 기반한 </a:t>
            </a:r>
            <a:r>
              <a:rPr lang="en-US" altLang="ko-KR" sz="2800" b="1" dirty="0" smtClean="0">
                <a:solidFill>
                  <a:srgbClr val="000000"/>
                </a:solidFill>
                <a:latin typeface="Nanum Myeongjo ExtraBold" charset="-127"/>
                <a:ea typeface="Nanum Myeongjo ExtraBold" charset="-127"/>
                <a:cs typeface="Nanum Myeongjo ExtraBold" charset="-127"/>
              </a:rPr>
              <a:t/>
            </a:r>
            <a:br>
              <a:rPr lang="en-US" altLang="ko-KR" sz="2800" b="1" dirty="0" smtClean="0">
                <a:solidFill>
                  <a:srgbClr val="000000"/>
                </a:solidFill>
                <a:latin typeface="Nanum Myeongjo ExtraBold" charset="-127"/>
                <a:ea typeface="Nanum Myeongjo ExtraBold" charset="-127"/>
                <a:cs typeface="Nanum Myeongjo ExtraBold" charset="-127"/>
              </a:rPr>
            </a:br>
            <a:r>
              <a:rPr lang="ko-KR" altLang="en-US" sz="2800" b="1" dirty="0" smtClean="0">
                <a:solidFill>
                  <a:srgbClr val="000000"/>
                </a:solidFill>
                <a:latin typeface="Nanum Myeongjo ExtraBold" charset="-127"/>
                <a:ea typeface="Nanum Myeongjo ExtraBold" charset="-127"/>
                <a:cs typeface="Nanum Myeongjo ExtraBold" charset="-127"/>
              </a:rPr>
              <a:t>주식 거래 시스템</a:t>
            </a:r>
            <a:endParaRPr lang="ko-KR" altLang="en-US" sz="2400" b="1" dirty="0">
              <a:solidFill>
                <a:srgbClr val="000000"/>
              </a:solidFill>
              <a:latin typeface="Nanum Myeongjo" charset="-127"/>
              <a:ea typeface="Nanum Myeongjo" charset="-127"/>
              <a:cs typeface="Nanum Myeongjo" charset="-127"/>
            </a:endParaRPr>
          </a:p>
        </p:txBody>
      </p:sp>
      <p:sp>
        <p:nvSpPr>
          <p:cNvPr id="5" name="부제목 2"/>
          <p:cNvSpPr>
            <a:spLocks noGrp="1"/>
          </p:cNvSpPr>
          <p:nvPr>
            <p:ph type="subTitle" idx="1"/>
          </p:nvPr>
        </p:nvSpPr>
        <p:spPr>
          <a:xfrm>
            <a:off x="635431" y="3526706"/>
            <a:ext cx="7477443" cy="1873250"/>
          </a:xfrm>
        </p:spPr>
        <p:txBody>
          <a:bodyPr>
            <a:normAutofit/>
          </a:bodyPr>
          <a:lstStyle/>
          <a:p>
            <a:pPr algn="l" eaLnBrk="1" hangingPunct="1">
              <a:defRPr/>
            </a:pPr>
            <a:r>
              <a:rPr lang="en-US" altLang="ko-KR" sz="2000" b="1" dirty="0" smtClean="0">
                <a:latin typeface="Nanum Myeongjo" charset="-127"/>
                <a:ea typeface="Nanum Myeongjo" charset="-127"/>
                <a:cs typeface="Nanum Myeongjo" charset="-127"/>
              </a:rPr>
              <a:t>2018. </a:t>
            </a:r>
            <a:r>
              <a:rPr lang="en-US" altLang="ko-KR" sz="2000" b="1" dirty="0">
                <a:latin typeface="Nanum Myeongjo" charset="-127"/>
                <a:ea typeface="Nanum Myeongjo" charset="-127"/>
                <a:cs typeface="Nanum Myeongjo" charset="-127"/>
              </a:rPr>
              <a:t>0</a:t>
            </a:r>
            <a:r>
              <a:rPr lang="en-US" altLang="ko-KR" sz="2000" b="1" dirty="0" smtClean="0">
                <a:latin typeface="Nanum Myeongjo" charset="-127"/>
                <a:ea typeface="Nanum Myeongjo" charset="-127"/>
                <a:cs typeface="Nanum Myeongjo" charset="-127"/>
              </a:rPr>
              <a:t>1. 15</a:t>
            </a:r>
            <a:endParaRPr lang="en-US" altLang="ko-KR" b="1" dirty="0">
              <a:latin typeface="Nanum Myeongjo" charset="-127"/>
              <a:ea typeface="Nanum Myeongjo" charset="-127"/>
              <a:cs typeface="Nanum Myeongjo" charset="-127"/>
            </a:endParaRPr>
          </a:p>
          <a:p>
            <a:pPr algn="l" eaLnBrk="1" hangingPunct="1">
              <a:defRPr/>
            </a:pPr>
            <a:endParaRPr lang="en-US" altLang="ko-KR" sz="2000" dirty="0">
              <a:latin typeface="Nanum Myeongjo" charset="-127"/>
              <a:ea typeface="Nanum Myeongjo" charset="-127"/>
              <a:cs typeface="Nanum Myeongjo" charset="-127"/>
            </a:endParaRPr>
          </a:p>
          <a:p>
            <a:pPr algn="l" eaLnBrk="1" hangingPunct="1">
              <a:defRPr/>
            </a:pPr>
            <a:r>
              <a:rPr lang="ko-KR" altLang="en-US" sz="1600" b="1" dirty="0" smtClean="0">
                <a:latin typeface="Nanum Myeongjo" charset="-127"/>
                <a:ea typeface="Nanum Myeongjo" charset="-127"/>
                <a:cs typeface="Nanum Myeongjo" charset="-127"/>
              </a:rPr>
              <a:t>권도형</a:t>
            </a:r>
            <a:endParaRPr lang="en-US" altLang="ko-KR" sz="1600" b="1" dirty="0" smtClean="0">
              <a:latin typeface="Nanum Myeongjo" charset="-127"/>
              <a:ea typeface="Nanum Myeongjo" charset="-127"/>
              <a:cs typeface="Nanum Myeongjo" charset="-127"/>
            </a:endParaRPr>
          </a:p>
          <a:p>
            <a:pPr algn="l" eaLnBrk="1" hangingPunct="1">
              <a:defRPr/>
            </a:pPr>
            <a:r>
              <a:rPr lang="en-US" altLang="ko-KR" sz="1600" dirty="0" smtClean="0">
                <a:latin typeface="Nanum Myeongjo" charset="-127"/>
                <a:ea typeface="Nanum Myeongjo" charset="-127"/>
                <a:cs typeface="Nanum Myeongjo" charset="-127"/>
              </a:rPr>
              <a:t>LINK-lab</a:t>
            </a:r>
            <a:endParaRPr lang="ko-KR" altLang="en-US" sz="1600" dirty="0">
              <a:latin typeface="Nanum Myeongjo" charset="-127"/>
              <a:ea typeface="Nanum Myeongjo" charset="-127"/>
              <a:cs typeface="Nanum Myeongjo" charset="-127"/>
            </a:endParaRPr>
          </a:p>
        </p:txBody>
      </p:sp>
      <p:cxnSp>
        <p:nvCxnSpPr>
          <p:cNvPr id="7" name="직선 연결선[R] 6"/>
          <p:cNvCxnSpPr/>
          <p:nvPr/>
        </p:nvCxnSpPr>
        <p:spPr>
          <a:xfrm>
            <a:off x="546652" y="3337073"/>
            <a:ext cx="8110331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4174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직사각형 5"/>
              <p:cNvSpPr/>
              <p:nvPr/>
            </p:nvSpPr>
            <p:spPr>
              <a:xfrm>
                <a:off x="0" y="1539979"/>
                <a:ext cx="12192000" cy="397031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charset="0"/>
                  <a:buChar char="•"/>
                </a:pPr>
                <a:r>
                  <a:rPr lang="ko-KR" altLang="en-US" dirty="0" smtClean="0">
                    <a:latin typeface="Nanum Myeongjo" charset="-127"/>
                    <a:ea typeface="Nanum Myeongjo" charset="-127"/>
                    <a:cs typeface="Nanum Myeongjo" charset="-127"/>
                  </a:rPr>
                  <a:t>상한가</a:t>
                </a:r>
                <a:endParaRPr lang="en-US" altLang="ko-KR" dirty="0" smtClean="0">
                  <a:latin typeface="Nanum Myeongjo" charset="-127"/>
                  <a:ea typeface="Nanum Myeongjo" charset="-127"/>
                  <a:cs typeface="Nanum Myeongjo" charset="-127"/>
                </a:endParaRPr>
              </a:p>
              <a:p>
                <a:endParaRPr lang="en-US" altLang="ko-KR" dirty="0">
                  <a:latin typeface="Nanum Myeongjo" charset="-127"/>
                  <a:ea typeface="Nanum Myeongjo" charset="-127"/>
                  <a:cs typeface="Nanum Myeongjo" charset="-127"/>
                </a:endParaRPr>
              </a:p>
              <a:p>
                <a:r>
                  <a:rPr lang="ko-KR" altLang="en-US" dirty="0" smtClean="0">
                    <a:latin typeface="Nanum Myeongjo" charset="-127"/>
                    <a:ea typeface="Nanum Myeongjo" charset="-127"/>
                    <a:cs typeface="Nanum Myeongjo" charset="-127"/>
                  </a:rPr>
                  <a:t>    </a:t>
                </a:r>
                <a:r>
                  <a:rPr lang="en-US" altLang="ko-KR" dirty="0" smtClean="0">
                    <a:latin typeface="Nanum Myeongjo" charset="-127"/>
                    <a:ea typeface="Nanum Myeongjo" charset="-127"/>
                    <a:cs typeface="Nanum Myeongjo" charset="-127"/>
                  </a:rPr>
                  <a:t>KOSPI, KOSDAQ</a:t>
                </a:r>
                <a:r>
                  <a:rPr lang="ko-KR" altLang="en-US" dirty="0" smtClean="0">
                    <a:latin typeface="Nanum Myeongjo" charset="-127"/>
                    <a:ea typeface="Nanum Myeongjo" charset="-127"/>
                    <a:cs typeface="Nanum Myeongjo" charset="-127"/>
                  </a:rPr>
                  <a:t> 등의 한국 주식 시장에서는 하루의 주가 변동폭이 법적으로 제한되어 있다</a:t>
                </a:r>
                <a:r>
                  <a:rPr lang="en-US" altLang="ko-KR" dirty="0" smtClean="0">
                    <a:latin typeface="Nanum Myeongjo" charset="-127"/>
                    <a:ea typeface="Nanum Myeongjo" charset="-127"/>
                    <a:cs typeface="Nanum Myeongjo" charset="-127"/>
                  </a:rPr>
                  <a:t>;</a:t>
                </a:r>
                <a:r>
                  <a:rPr lang="ko-KR" altLang="en-US" dirty="0" smtClean="0">
                    <a:latin typeface="Nanum Myeongjo" charset="-127"/>
                    <a:ea typeface="Nanum Myeongjo" charset="-127"/>
                    <a:cs typeface="Nanum Myeongjo" charset="-127"/>
                  </a:rPr>
                  <a:t> 전일 종가 대비 </a:t>
                </a:r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±</m:t>
                    </m:r>
                  </m:oMath>
                </a14:m>
                <a:r>
                  <a:rPr lang="en-US" altLang="ko-KR" dirty="0" smtClean="0">
                    <a:latin typeface="Nanum Myeongjo" charset="-127"/>
                    <a:ea typeface="Nanum Myeongjo" charset="-127"/>
                    <a:cs typeface="Nanum Myeongjo" charset="-127"/>
                  </a:rPr>
                  <a:t>15%</a:t>
                </a:r>
              </a:p>
              <a:p>
                <a:r>
                  <a:rPr lang="ko-KR" altLang="en-US" dirty="0" smtClean="0">
                    <a:latin typeface="Nanum Myeongjo" charset="-127"/>
                    <a:ea typeface="Nanum Myeongjo" charset="-127"/>
                    <a:cs typeface="Nanum Myeongjo" charset="-127"/>
                  </a:rPr>
                  <a:t>    일반적으로</a:t>
                </a:r>
                <a:r>
                  <a:rPr lang="en-US" altLang="ko-KR" dirty="0" smtClean="0">
                    <a:latin typeface="Nanum Myeongjo" charset="-127"/>
                    <a:ea typeface="Nanum Myeongjo" charset="-127"/>
                    <a:cs typeface="Nanum Myeongjo" charset="-127"/>
                  </a:rPr>
                  <a:t>,</a:t>
                </a:r>
                <a:r>
                  <a:rPr lang="ko-KR" altLang="en-US" dirty="0" smtClean="0">
                    <a:latin typeface="Nanum Myeongjo" charset="-127"/>
                    <a:ea typeface="Nanum Myeongjo" charset="-127"/>
                    <a:cs typeface="Nanum Myeongjo" charset="-127"/>
                  </a:rPr>
                  <a:t> </a:t>
                </a:r>
                <a:r>
                  <a:rPr lang="en-US" altLang="ko-KR" dirty="0" smtClean="0">
                    <a:latin typeface="Nanum Myeongjo" charset="-127"/>
                    <a:ea typeface="Nanum Myeongjo" charset="-127"/>
                    <a:cs typeface="Nanum Myeongjo" charset="-127"/>
                  </a:rPr>
                  <a:t>‘</a:t>
                </a:r>
                <a:r>
                  <a:rPr lang="ko-KR" altLang="en-US" dirty="0" smtClean="0">
                    <a:latin typeface="Nanum Myeongjo" charset="-127"/>
                    <a:ea typeface="Nanum Myeongjo" charset="-127"/>
                    <a:cs typeface="Nanum Myeongjo" charset="-127"/>
                  </a:rPr>
                  <a:t>상한가</a:t>
                </a:r>
                <a:r>
                  <a:rPr lang="en-US" altLang="ko-KR" dirty="0" smtClean="0">
                    <a:latin typeface="Nanum Myeongjo" charset="-127"/>
                    <a:ea typeface="Nanum Myeongjo" charset="-127"/>
                    <a:cs typeface="Nanum Myeongjo" charset="-127"/>
                  </a:rPr>
                  <a:t>’</a:t>
                </a:r>
                <a:r>
                  <a:rPr lang="ko-KR" altLang="en-US" dirty="0" smtClean="0">
                    <a:latin typeface="Nanum Myeongjo" charset="-127"/>
                    <a:ea typeface="Nanum Myeongjo" charset="-127"/>
                    <a:cs typeface="Nanum Myeongjo" charset="-127"/>
                  </a:rPr>
                  <a:t>라고 하면 특정 거래일의 종가가 전일 대비 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charset="0"/>
                        <a:ea typeface="Cambria Math" charset="0"/>
                        <a:cs typeface="Cambria Math" charset="0"/>
                      </a:rPr>
                      <m:t>±</m:t>
                    </m:r>
                  </m:oMath>
                </a14:m>
                <a:r>
                  <a:rPr lang="en-US" altLang="ko-KR" dirty="0">
                    <a:latin typeface="Nanum Myeongjo" charset="-127"/>
                    <a:ea typeface="Nanum Myeongjo" charset="-127"/>
                    <a:cs typeface="Nanum Myeongjo" charset="-127"/>
                  </a:rPr>
                  <a:t>15</a:t>
                </a:r>
                <a:r>
                  <a:rPr lang="en-US" altLang="ko-KR" dirty="0" smtClean="0">
                    <a:latin typeface="Nanum Myeongjo" charset="-127"/>
                    <a:ea typeface="Nanum Myeongjo" charset="-127"/>
                    <a:cs typeface="Nanum Myeongjo" charset="-127"/>
                  </a:rPr>
                  <a:t>%</a:t>
                </a:r>
                <a:r>
                  <a:rPr lang="ko-KR" altLang="en-US" dirty="0" smtClean="0">
                    <a:latin typeface="Nanum Myeongjo" charset="-127"/>
                    <a:ea typeface="Nanum Myeongjo" charset="-127"/>
                    <a:cs typeface="Nanum Myeongjo" charset="-127"/>
                  </a:rPr>
                  <a:t>에 가장 근접한 가격일 경우를 말한다</a:t>
                </a:r>
                <a:r>
                  <a:rPr lang="en-US" altLang="ko-KR" dirty="0" smtClean="0">
                    <a:latin typeface="Nanum Myeongjo" charset="-127"/>
                    <a:ea typeface="Nanum Myeongjo" charset="-127"/>
                    <a:cs typeface="Nanum Myeongjo" charset="-127"/>
                  </a:rPr>
                  <a:t>.</a:t>
                </a:r>
                <a:r>
                  <a:rPr lang="ko-KR" altLang="en-US" dirty="0" smtClean="0">
                    <a:latin typeface="Nanum Myeongjo" charset="-127"/>
                    <a:ea typeface="Nanum Myeongjo" charset="-127"/>
                    <a:cs typeface="Nanum Myeongjo" charset="-127"/>
                  </a:rPr>
                  <a:t> </a:t>
                </a:r>
                <a:endParaRPr lang="en-US" altLang="ko-KR" dirty="0" smtClean="0">
                  <a:latin typeface="Nanum Myeongjo" charset="-127"/>
                  <a:ea typeface="Nanum Myeongjo" charset="-127"/>
                  <a:cs typeface="Nanum Myeongjo" charset="-127"/>
                </a:endParaRPr>
              </a:p>
              <a:p>
                <a:r>
                  <a:rPr lang="ko-KR" altLang="en-US" dirty="0" smtClean="0">
                    <a:latin typeface="Nanum Myeongjo" charset="-127"/>
                    <a:ea typeface="Nanum Myeongjo" charset="-127"/>
                    <a:cs typeface="Nanum Myeongjo" charset="-127"/>
                  </a:rPr>
                  <a:t>    이 논문에서는 상한가를 다음과 같이 </a:t>
                </a:r>
                <a:r>
                  <a:rPr lang="en-US" altLang="ko-KR" dirty="0" smtClean="0">
                    <a:latin typeface="Nanum Myeongjo" charset="-127"/>
                    <a:ea typeface="Nanum Myeongjo" charset="-127"/>
                    <a:cs typeface="Nanum Myeongjo" charset="-127"/>
                  </a:rPr>
                  <a:t>14%</a:t>
                </a:r>
                <a:r>
                  <a:rPr lang="ko-KR" altLang="en-US" dirty="0" smtClean="0">
                    <a:latin typeface="Nanum Myeongjo" charset="-127"/>
                    <a:ea typeface="Nanum Myeongjo" charset="-127"/>
                    <a:cs typeface="Nanum Myeongjo" charset="-127"/>
                  </a:rPr>
                  <a:t>내외의 경우로 정의한다</a:t>
                </a:r>
                <a:r>
                  <a:rPr lang="en-US" altLang="ko-KR" dirty="0" smtClean="0">
                    <a:latin typeface="Nanum Myeongjo" charset="-127"/>
                    <a:ea typeface="Nanum Myeongjo" charset="-127"/>
                    <a:cs typeface="Nanum Myeongjo" charset="-127"/>
                  </a:rPr>
                  <a:t>.</a:t>
                </a:r>
              </a:p>
              <a:p>
                <a:endParaRPr lang="en-US" altLang="ko-KR" dirty="0">
                  <a:latin typeface="Nanum Myeongjo" charset="-127"/>
                  <a:ea typeface="Nanum Myeongjo" charset="-127"/>
                  <a:cs typeface="Nanum Myeongjo" charset="-127"/>
                </a:endParaRPr>
              </a:p>
              <a:p>
                <a:endParaRPr lang="en-US" altLang="ko-KR" dirty="0" smtClean="0">
                  <a:latin typeface="Nanum Myeongjo" charset="-127"/>
                  <a:ea typeface="Nanum Myeongjo" charset="-127"/>
                  <a:cs typeface="Nanum Myeongjo" charset="-127"/>
                </a:endParaRPr>
              </a:p>
              <a:p>
                <a:endParaRPr lang="en-US" altLang="ko-KR" dirty="0" smtClean="0">
                  <a:latin typeface="Nanum Myeongjo" charset="-127"/>
                  <a:ea typeface="Nanum Myeongjo" charset="-127"/>
                  <a:cs typeface="Nanum Myeongjo" charset="-127"/>
                </a:endParaRPr>
              </a:p>
              <a:p>
                <a:endParaRPr lang="en-US" altLang="ko-KR" dirty="0">
                  <a:latin typeface="Nanum Myeongjo" charset="-127"/>
                  <a:ea typeface="Nanum Myeongjo" charset="-127"/>
                  <a:cs typeface="Nanum Myeongjo" charset="-127"/>
                </a:endParaRPr>
              </a:p>
              <a:p>
                <a:r>
                  <a:rPr lang="ko-KR" altLang="en-US" dirty="0">
                    <a:latin typeface="Nanum Myeongjo" charset="-127"/>
                    <a:ea typeface="Nanum Myeongjo" charset="-127"/>
                    <a:cs typeface="Nanum Myeongjo" charset="-127"/>
                  </a:rPr>
                  <a:t> </a:t>
                </a:r>
                <a:r>
                  <a:rPr lang="ko-KR" altLang="en-US" dirty="0" smtClean="0">
                    <a:latin typeface="Nanum Myeongjo" charset="-127"/>
                    <a:ea typeface="Nanum Myeongjo" charset="-127"/>
                    <a:cs typeface="Nanum Myeongjo" charset="-127"/>
                  </a:rPr>
                  <a:t>   어떤 종목의 주가가 상한가까지 오르면</a:t>
                </a:r>
                <a:r>
                  <a:rPr lang="en-US" altLang="ko-KR" dirty="0" smtClean="0">
                    <a:latin typeface="Nanum Myeongjo" charset="-127"/>
                    <a:ea typeface="Nanum Myeongjo" charset="-127"/>
                    <a:cs typeface="Nanum Myeongjo" charset="-127"/>
                  </a:rPr>
                  <a:t>,</a:t>
                </a:r>
              </a:p>
              <a:p>
                <a:r>
                  <a:rPr lang="en-US" altLang="ko-KR" dirty="0">
                    <a:latin typeface="Nanum Myeongjo" charset="-127"/>
                    <a:ea typeface="Nanum Myeongjo" charset="-127"/>
                    <a:cs typeface="Nanum Myeongjo" charset="-127"/>
                  </a:rPr>
                  <a:t>	</a:t>
                </a:r>
                <a:r>
                  <a:rPr lang="ko-KR" altLang="en-US" dirty="0" smtClean="0">
                    <a:latin typeface="Nanum Myeongjo" charset="-127"/>
                    <a:ea typeface="Nanum Myeongjo" charset="-127"/>
                    <a:cs typeface="Nanum Myeongjo" charset="-127"/>
                  </a:rPr>
                  <a:t>다수의 대중이 거래에 참여함으로써 집단적 심리에 의한 단기적 급등과 급락이 나타난다</a:t>
                </a:r>
                <a:r>
                  <a:rPr lang="en-US" altLang="ko-KR" dirty="0" smtClean="0">
                    <a:latin typeface="Nanum Myeongjo" charset="-127"/>
                    <a:ea typeface="Nanum Myeongjo" charset="-127"/>
                    <a:cs typeface="Nanum Myeongjo" charset="-127"/>
                  </a:rPr>
                  <a:t>.</a:t>
                </a:r>
              </a:p>
              <a:p>
                <a:r>
                  <a:rPr lang="en-US" altLang="ko-KR" dirty="0">
                    <a:latin typeface="Nanum Myeongjo" charset="-127"/>
                    <a:ea typeface="Nanum Myeongjo" charset="-127"/>
                    <a:cs typeface="Nanum Myeongjo" charset="-127"/>
                  </a:rPr>
                  <a:t>	</a:t>
                </a:r>
                <a:r>
                  <a:rPr lang="ko-KR" altLang="en-US" dirty="0" smtClean="0">
                    <a:latin typeface="Nanum Myeongjo" charset="-127"/>
                    <a:ea typeface="Nanum Myeongjo" charset="-127"/>
                    <a:cs typeface="Nanum Myeongjo" charset="-127"/>
                  </a:rPr>
                  <a:t>따라서 향후 거래일에서의 주가 변동폭이 확대되리라고 추정한다</a:t>
                </a:r>
                <a:r>
                  <a:rPr lang="en-US" altLang="ko-KR" dirty="0" smtClean="0">
                    <a:latin typeface="Nanum Myeongjo" charset="-127"/>
                    <a:ea typeface="Nanum Myeongjo" charset="-127"/>
                    <a:cs typeface="Nanum Myeongjo" charset="-127"/>
                  </a:rPr>
                  <a:t>.</a:t>
                </a:r>
              </a:p>
              <a:p>
                <a:endParaRPr lang="en-US" altLang="ko-KR" dirty="0">
                  <a:latin typeface="Nanum Myeongjo" charset="-127"/>
                  <a:ea typeface="Nanum Myeongjo" charset="-127"/>
                  <a:cs typeface="Nanum Myeongjo" charset="-127"/>
                </a:endParaRPr>
              </a:p>
              <a:p>
                <a:endParaRPr lang="en-US" altLang="ko-KR" dirty="0" smtClean="0">
                  <a:latin typeface="Nanum Myeongjo" charset="-127"/>
                  <a:ea typeface="Nanum Myeongjo" charset="-127"/>
                  <a:cs typeface="Nanum Myeongjo" charset="-127"/>
                </a:endParaRPr>
              </a:p>
            </p:txBody>
          </p:sp>
        </mc:Choice>
        <mc:Fallback xmlns="">
          <p:sp>
            <p:nvSpPr>
              <p:cNvPr id="6" name="직사각형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539979"/>
                <a:ext cx="12192000" cy="3970318"/>
              </a:xfrm>
              <a:prstGeom prst="rect">
                <a:avLst/>
              </a:prstGeom>
              <a:blipFill rotWithShape="0">
                <a:blip r:embed="rId2"/>
                <a:stretch>
                  <a:fillRect l="-300" t="-9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86C64B-CB9D-0D48-B733-5053A0B1293E}" type="slidenum">
              <a:rPr kumimoji="1" lang="ko-KR" altLang="en-US" smtClean="0"/>
              <a:t>10</a:t>
            </a:fld>
            <a:endParaRPr kumimoji="1"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8950" y="2952750"/>
            <a:ext cx="613410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716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1539979"/>
            <a:ext cx="121920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>
                <a:latin typeface="Nanum Myeongjo" charset="-127"/>
                <a:ea typeface="Nanum Myeongjo" charset="-127"/>
                <a:cs typeface="Nanum Myeongjo" charset="-127"/>
              </a:rPr>
              <a:t>본 논문에서는 앞서 살핀 상한가의 정의에 기반하여 세 가지의 주가 패턴을 제시한다</a:t>
            </a:r>
            <a:r>
              <a:rPr lang="en-US" altLang="ko-KR" dirty="0" smtClean="0">
                <a:latin typeface="Nanum Myeongjo" charset="-127"/>
                <a:ea typeface="Nanum Myeongjo" charset="-127"/>
                <a:cs typeface="Nanum Myeongjo" charset="-127"/>
              </a:rPr>
              <a:t>.</a:t>
            </a:r>
          </a:p>
          <a:p>
            <a:endParaRPr lang="en-US" altLang="ko-KR" dirty="0">
              <a:latin typeface="Nanum Myeongjo" charset="-127"/>
              <a:ea typeface="Nanum Myeongjo" charset="-127"/>
              <a:cs typeface="Nanum Myeongjo" charset="-127"/>
            </a:endParaRPr>
          </a:p>
          <a:p>
            <a:pPr marL="742950" lvl="1" indent="-285750">
              <a:buFont typeface="Arial" charset="0"/>
              <a:buChar char="•"/>
            </a:pPr>
            <a:r>
              <a:rPr lang="ko-KR" altLang="en-US" dirty="0" smtClean="0">
                <a:latin typeface="Nanum Myeongjo" charset="-127"/>
                <a:ea typeface="Nanum Myeongjo" charset="-127"/>
                <a:cs typeface="Nanum Myeongjo" charset="-127"/>
              </a:rPr>
              <a:t>연속 상한 </a:t>
            </a:r>
            <a:r>
              <a:rPr lang="en-US" altLang="ko-KR" dirty="0" smtClean="0">
                <a:latin typeface="Nanum Myeongjo" charset="-127"/>
                <a:ea typeface="Nanum Myeongjo" charset="-127"/>
                <a:cs typeface="Nanum Myeongjo" charset="-127"/>
              </a:rPr>
              <a:t>1</a:t>
            </a:r>
            <a:r>
              <a:rPr lang="ko-KR" altLang="en-US" dirty="0" smtClean="0">
                <a:latin typeface="Nanum Myeongjo" charset="-127"/>
                <a:ea typeface="Nanum Myeongjo" charset="-127"/>
                <a:cs typeface="Nanum Myeongjo" charset="-127"/>
              </a:rPr>
              <a:t>봉 조정 패턴</a:t>
            </a:r>
            <a:r>
              <a:rPr lang="en-US" altLang="ko-KR" dirty="0" smtClean="0">
                <a:latin typeface="Nanum Myeongjo" charset="-127"/>
                <a:ea typeface="Nanum Myeongjo" charset="-127"/>
                <a:cs typeface="Nanum Myeongjo" charset="-127"/>
              </a:rPr>
              <a:t>(p1)</a:t>
            </a:r>
            <a:endParaRPr lang="en-US" altLang="ko-KR" dirty="0">
              <a:latin typeface="Nanum Myeongjo" charset="-127"/>
              <a:ea typeface="Nanum Myeongjo" charset="-127"/>
              <a:cs typeface="Nanum Myeongjo" charset="-127"/>
            </a:endParaRPr>
          </a:p>
          <a:p>
            <a:pPr marL="742950" lvl="1" indent="-285750">
              <a:buFont typeface="Arial" charset="0"/>
              <a:buChar char="•"/>
            </a:pPr>
            <a:r>
              <a:rPr lang="ko-KR" altLang="en-US" dirty="0" smtClean="0">
                <a:latin typeface="Nanum Myeongjo" charset="-127"/>
                <a:ea typeface="Nanum Myeongjo" charset="-127"/>
                <a:cs typeface="Nanum Myeongjo" charset="-127"/>
              </a:rPr>
              <a:t>단기 상한 </a:t>
            </a:r>
            <a:r>
              <a:rPr lang="en-US" altLang="ko-KR" dirty="0">
                <a:latin typeface="Nanum Myeongjo" charset="-127"/>
                <a:ea typeface="Nanum Myeongjo" charset="-127"/>
                <a:cs typeface="Nanum Myeongjo" charset="-127"/>
              </a:rPr>
              <a:t>1</a:t>
            </a:r>
            <a:r>
              <a:rPr lang="ko-KR" altLang="en-US" dirty="0" smtClean="0">
                <a:latin typeface="Nanum Myeongjo" charset="-127"/>
                <a:ea typeface="Nanum Myeongjo" charset="-127"/>
                <a:cs typeface="Nanum Myeongjo" charset="-127"/>
              </a:rPr>
              <a:t>봉 조정 패턴</a:t>
            </a:r>
            <a:r>
              <a:rPr lang="en-US" altLang="ko-KR" dirty="0" smtClean="0">
                <a:latin typeface="Nanum Myeongjo" charset="-127"/>
                <a:ea typeface="Nanum Myeongjo" charset="-127"/>
                <a:cs typeface="Nanum Myeongjo" charset="-127"/>
              </a:rPr>
              <a:t>(p2)</a:t>
            </a:r>
            <a:endParaRPr lang="en-US" altLang="ko-KR" dirty="0">
              <a:latin typeface="Nanum Myeongjo" charset="-127"/>
              <a:ea typeface="Nanum Myeongjo" charset="-127"/>
              <a:cs typeface="Nanum Myeongjo" charset="-127"/>
            </a:endParaRPr>
          </a:p>
          <a:p>
            <a:pPr marL="742950" lvl="1" indent="-285750">
              <a:buFont typeface="Arial" charset="0"/>
              <a:buChar char="•"/>
            </a:pPr>
            <a:r>
              <a:rPr lang="ko-KR" altLang="en-US" dirty="0" smtClean="0">
                <a:latin typeface="Nanum Myeongjo" charset="-127"/>
                <a:ea typeface="Nanum Myeongjo" charset="-127"/>
                <a:cs typeface="Nanum Myeongjo" charset="-127"/>
              </a:rPr>
              <a:t>상한 후 </a:t>
            </a:r>
            <a:r>
              <a:rPr lang="en-US" altLang="ko-KR" dirty="0" smtClean="0">
                <a:latin typeface="Nanum Myeongjo" charset="-127"/>
                <a:ea typeface="Nanum Myeongjo" charset="-127"/>
                <a:cs typeface="Nanum Myeongjo" charset="-127"/>
              </a:rPr>
              <a:t>2</a:t>
            </a:r>
            <a:r>
              <a:rPr lang="ko-KR" altLang="en-US" dirty="0" smtClean="0">
                <a:latin typeface="Nanum Myeongjo" charset="-127"/>
                <a:ea typeface="Nanum Myeongjo" charset="-127"/>
                <a:cs typeface="Nanum Myeongjo" charset="-127"/>
              </a:rPr>
              <a:t>봉 조정 패턴</a:t>
            </a:r>
            <a:r>
              <a:rPr lang="en-US" altLang="ko-KR" dirty="0" smtClean="0">
                <a:latin typeface="Nanum Myeongjo" charset="-127"/>
                <a:ea typeface="Nanum Myeongjo" charset="-127"/>
                <a:cs typeface="Nanum Myeongjo" charset="-127"/>
              </a:rPr>
              <a:t>(p3)</a:t>
            </a:r>
          </a:p>
          <a:p>
            <a:pPr marL="742950" lvl="1" indent="-285750">
              <a:buFont typeface="Arial" charset="0"/>
              <a:buChar char="•"/>
            </a:pPr>
            <a:endParaRPr lang="en-US" altLang="ko-KR" dirty="0" smtClean="0">
              <a:latin typeface="Nanum Myeongjo" charset="-127"/>
              <a:ea typeface="Nanum Myeongjo" charset="-127"/>
              <a:cs typeface="Nanum Myeongjo" charset="-127"/>
            </a:endParaRPr>
          </a:p>
          <a:p>
            <a:r>
              <a:rPr lang="en-US" altLang="ko-KR" dirty="0" smtClean="0">
                <a:latin typeface="Nanum Myeongjo" charset="-127"/>
                <a:ea typeface="Nanum Myeongjo" charset="-127"/>
                <a:cs typeface="Nanum Myeongjo" charset="-127"/>
              </a:rPr>
              <a:t>    </a:t>
            </a:r>
            <a:r>
              <a:rPr lang="ko-KR" altLang="en-US" dirty="0" smtClean="0">
                <a:latin typeface="Nanum Myeongjo" charset="-127"/>
                <a:ea typeface="Nanum Myeongjo" charset="-127"/>
                <a:cs typeface="Nanum Myeongjo" charset="-127"/>
              </a:rPr>
              <a:t>이 논문에서는 고변동성을 보이는 이러한 주가 패턴들 중</a:t>
            </a:r>
            <a:endParaRPr lang="en-US" altLang="ko-KR" dirty="0" smtClean="0">
              <a:latin typeface="Nanum Myeongjo" charset="-127"/>
              <a:ea typeface="Nanum Myeongjo" charset="-127"/>
              <a:cs typeface="Nanum Myeongjo" charset="-127"/>
            </a:endParaRPr>
          </a:p>
          <a:p>
            <a:r>
              <a:rPr lang="ko-KR" altLang="en-US" dirty="0">
                <a:latin typeface="Nanum Myeongjo" charset="-127"/>
                <a:ea typeface="Nanum Myeongjo" charset="-127"/>
                <a:cs typeface="Nanum Myeongjo" charset="-127"/>
              </a:rPr>
              <a:t> </a:t>
            </a:r>
            <a:r>
              <a:rPr lang="ko-KR" altLang="en-US" dirty="0" smtClean="0">
                <a:latin typeface="Nanum Myeongjo" charset="-127"/>
                <a:ea typeface="Nanum Myeongjo" charset="-127"/>
                <a:cs typeface="Nanum Myeongjo" charset="-127"/>
              </a:rPr>
              <a:t>   상한가가 출현한 이후 </a:t>
            </a:r>
            <a:r>
              <a:rPr lang="en-US" altLang="ko-KR" dirty="0" smtClean="0">
                <a:latin typeface="Nanum Myeongjo" charset="-127"/>
                <a:ea typeface="Nanum Myeongjo" charset="-127"/>
                <a:cs typeface="Nanum Myeongjo" charset="-127"/>
              </a:rPr>
              <a:t>‘1</a:t>
            </a:r>
            <a:r>
              <a:rPr lang="ko-KR" altLang="en-US" dirty="0" smtClean="0">
                <a:latin typeface="Nanum Myeongjo" charset="-127"/>
                <a:ea typeface="Nanum Myeongjo" charset="-127"/>
                <a:cs typeface="Nanum Myeongjo" charset="-127"/>
              </a:rPr>
              <a:t> 거래일</a:t>
            </a:r>
            <a:r>
              <a:rPr lang="en-US" altLang="ko-KR" dirty="0" smtClean="0">
                <a:latin typeface="Nanum Myeongjo" charset="-127"/>
                <a:ea typeface="Nanum Myeongjo" charset="-127"/>
                <a:cs typeface="Nanum Myeongjo" charset="-127"/>
              </a:rPr>
              <a:t>’</a:t>
            </a:r>
            <a:r>
              <a:rPr lang="ko-KR" altLang="en-US" dirty="0" smtClean="0">
                <a:latin typeface="Nanum Myeongjo" charset="-127"/>
                <a:ea typeface="Nanum Myeongjo" charset="-127"/>
                <a:cs typeface="Nanum Myeongjo" charset="-127"/>
              </a:rPr>
              <a:t> 혹은 </a:t>
            </a:r>
            <a:r>
              <a:rPr lang="en-US" altLang="ko-KR" dirty="0" smtClean="0">
                <a:latin typeface="Nanum Myeongjo" charset="-127"/>
                <a:ea typeface="Nanum Myeongjo" charset="-127"/>
                <a:cs typeface="Nanum Myeongjo" charset="-127"/>
              </a:rPr>
              <a:t>‘2</a:t>
            </a:r>
            <a:r>
              <a:rPr lang="ko-KR" altLang="en-US" dirty="0" smtClean="0">
                <a:latin typeface="Nanum Myeongjo" charset="-127"/>
                <a:ea typeface="Nanum Myeongjo" charset="-127"/>
                <a:cs typeface="Nanum Myeongjo" charset="-127"/>
              </a:rPr>
              <a:t> 거래일</a:t>
            </a:r>
            <a:r>
              <a:rPr lang="en-US" altLang="ko-KR" dirty="0" smtClean="0">
                <a:latin typeface="Nanum Myeongjo" charset="-127"/>
                <a:ea typeface="Nanum Myeongjo" charset="-127"/>
                <a:cs typeface="Nanum Myeongjo" charset="-127"/>
              </a:rPr>
              <a:t>’</a:t>
            </a:r>
            <a:r>
              <a:rPr lang="ko-KR" altLang="en-US" dirty="0" smtClean="0">
                <a:latin typeface="Nanum Myeongjo" charset="-127"/>
                <a:ea typeface="Nanum Myeongjo" charset="-127"/>
                <a:cs typeface="Nanum Myeongjo" charset="-127"/>
              </a:rPr>
              <a:t>때에 주가 조정이 이루어는 경우를 대상으로 한다</a:t>
            </a:r>
            <a:r>
              <a:rPr lang="en-US" altLang="ko-KR" dirty="0" smtClean="0">
                <a:latin typeface="Nanum Myeongjo" charset="-127"/>
                <a:ea typeface="Nanum Myeongjo" charset="-127"/>
                <a:cs typeface="Nanum Myeongjo" charset="-127"/>
              </a:rPr>
              <a:t>.</a:t>
            </a:r>
          </a:p>
          <a:p>
            <a:r>
              <a:rPr lang="ko-KR" altLang="en-US" dirty="0">
                <a:latin typeface="Nanum Myeongjo" charset="-127"/>
                <a:ea typeface="Nanum Myeongjo" charset="-127"/>
                <a:cs typeface="Nanum Myeongjo" charset="-127"/>
              </a:rPr>
              <a:t> </a:t>
            </a:r>
            <a:r>
              <a:rPr lang="ko-KR" altLang="en-US" dirty="0" smtClean="0">
                <a:latin typeface="Nanum Myeongjo" charset="-127"/>
                <a:ea typeface="Nanum Myeongjo" charset="-127"/>
                <a:cs typeface="Nanum Myeongjo" charset="-127"/>
              </a:rPr>
              <a:t>   </a:t>
            </a:r>
            <a:r>
              <a:rPr lang="en-US" altLang="ko-KR" dirty="0" smtClean="0">
                <a:latin typeface="Nanum Myeongjo" charset="-127"/>
                <a:ea typeface="Nanum Myeongjo" charset="-127"/>
                <a:cs typeface="Nanum Myeongjo" charset="-127"/>
              </a:rPr>
              <a:t>‘</a:t>
            </a:r>
            <a:r>
              <a:rPr lang="en-US" altLang="ko-KR" dirty="0">
                <a:latin typeface="Nanum Myeongjo" charset="-127"/>
                <a:ea typeface="Nanum Myeongjo" charset="-127"/>
                <a:cs typeface="Nanum Myeongjo" charset="-127"/>
              </a:rPr>
              <a:t>1</a:t>
            </a:r>
            <a:r>
              <a:rPr lang="ko-KR" altLang="en-US" dirty="0">
                <a:latin typeface="Nanum Myeongjo" charset="-127"/>
                <a:ea typeface="Nanum Myeongjo" charset="-127"/>
                <a:cs typeface="Nanum Myeongjo" charset="-127"/>
              </a:rPr>
              <a:t> 거래일</a:t>
            </a:r>
            <a:r>
              <a:rPr lang="en-US" altLang="ko-KR" dirty="0">
                <a:latin typeface="Nanum Myeongjo" charset="-127"/>
                <a:ea typeface="Nanum Myeongjo" charset="-127"/>
                <a:cs typeface="Nanum Myeongjo" charset="-127"/>
              </a:rPr>
              <a:t>’</a:t>
            </a:r>
            <a:r>
              <a:rPr lang="ko-KR" altLang="en-US" dirty="0">
                <a:latin typeface="Nanum Myeongjo" charset="-127"/>
                <a:ea typeface="Nanum Myeongjo" charset="-127"/>
                <a:cs typeface="Nanum Myeongjo" charset="-127"/>
              </a:rPr>
              <a:t> 혹은 </a:t>
            </a:r>
            <a:r>
              <a:rPr lang="en-US" altLang="ko-KR" dirty="0">
                <a:latin typeface="Nanum Myeongjo" charset="-127"/>
                <a:ea typeface="Nanum Myeongjo" charset="-127"/>
                <a:cs typeface="Nanum Myeongjo" charset="-127"/>
              </a:rPr>
              <a:t>‘2</a:t>
            </a:r>
            <a:r>
              <a:rPr lang="ko-KR" altLang="en-US" dirty="0">
                <a:latin typeface="Nanum Myeongjo" charset="-127"/>
                <a:ea typeface="Nanum Myeongjo" charset="-127"/>
                <a:cs typeface="Nanum Myeongjo" charset="-127"/>
              </a:rPr>
              <a:t> 거래일</a:t>
            </a:r>
            <a:r>
              <a:rPr lang="en-US" altLang="ko-KR" dirty="0">
                <a:latin typeface="Nanum Myeongjo" charset="-127"/>
                <a:ea typeface="Nanum Myeongjo" charset="-127"/>
                <a:cs typeface="Nanum Myeongjo" charset="-127"/>
              </a:rPr>
              <a:t>’</a:t>
            </a:r>
            <a:r>
              <a:rPr lang="ko-KR" altLang="en-US" dirty="0" smtClean="0">
                <a:latin typeface="Nanum Myeongjo" charset="-127"/>
                <a:ea typeface="Nanum Myeongjo" charset="-127"/>
                <a:cs typeface="Nanum Myeongjo" charset="-127"/>
              </a:rPr>
              <a:t>때에는 극단적인 급등락이 다소 진정된 시점들인데</a:t>
            </a:r>
            <a:r>
              <a:rPr lang="en-US" altLang="ko-KR" dirty="0" smtClean="0">
                <a:latin typeface="Nanum Myeongjo" charset="-127"/>
                <a:ea typeface="Nanum Myeongjo" charset="-127"/>
                <a:cs typeface="Nanum Myeongjo" charset="-127"/>
              </a:rPr>
              <a:t>,</a:t>
            </a:r>
            <a:r>
              <a:rPr lang="ko-KR" altLang="en-US" dirty="0" smtClean="0">
                <a:latin typeface="Nanum Myeongjo" charset="-127"/>
                <a:ea typeface="Nanum Myeongjo" charset="-127"/>
                <a:cs typeface="Nanum Myeongjo" charset="-127"/>
              </a:rPr>
              <a:t> 이를 예측 대상으로 삼는다</a:t>
            </a:r>
            <a:r>
              <a:rPr lang="en-US" altLang="ko-KR" dirty="0" smtClean="0">
                <a:latin typeface="Nanum Myeongjo" charset="-127"/>
                <a:ea typeface="Nanum Myeongjo" charset="-127"/>
                <a:cs typeface="Nanum Myeongjo" charset="-127"/>
              </a:rPr>
              <a:t>.</a:t>
            </a: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86C64B-CB9D-0D48-B733-5053A0B1293E}" type="slidenum">
              <a:rPr kumimoji="1" lang="ko-KR" altLang="en-US" smtClean="0"/>
              <a:t>11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37818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7056783" y="188257"/>
            <a:ext cx="4989444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buFont typeface="Arial" charset="0"/>
              <a:buChar char="•"/>
            </a:pPr>
            <a:r>
              <a:rPr lang="ko-KR" altLang="en-US" dirty="0" smtClean="0">
                <a:latin typeface="Nanum Myeongjo" charset="-127"/>
                <a:ea typeface="Nanum Myeongjo" charset="-127"/>
                <a:cs typeface="Nanum Myeongjo" charset="-127"/>
              </a:rPr>
              <a:t>연속 상한 </a:t>
            </a:r>
            <a:r>
              <a:rPr lang="en-US" altLang="ko-KR" dirty="0" smtClean="0">
                <a:latin typeface="Nanum Myeongjo" charset="-127"/>
                <a:ea typeface="Nanum Myeongjo" charset="-127"/>
                <a:cs typeface="Nanum Myeongjo" charset="-127"/>
              </a:rPr>
              <a:t>1</a:t>
            </a:r>
            <a:r>
              <a:rPr lang="ko-KR" altLang="en-US" dirty="0" smtClean="0">
                <a:latin typeface="Nanum Myeongjo" charset="-127"/>
                <a:ea typeface="Nanum Myeongjo" charset="-127"/>
                <a:cs typeface="Nanum Myeongjo" charset="-127"/>
              </a:rPr>
              <a:t>봉 조정 패턴</a:t>
            </a:r>
            <a:r>
              <a:rPr lang="en-US" altLang="ko-KR" dirty="0" smtClean="0">
                <a:latin typeface="Nanum Myeongjo" charset="-127"/>
                <a:ea typeface="Nanum Myeongjo" charset="-127"/>
                <a:cs typeface="Nanum Myeongjo" charset="-127"/>
              </a:rPr>
              <a:t>(p1)</a:t>
            </a:r>
          </a:p>
          <a:p>
            <a:pPr marL="742950" lvl="1" indent="-285750">
              <a:buFont typeface="Arial" charset="0"/>
              <a:buChar char="•"/>
            </a:pPr>
            <a:endParaRPr lang="en-US" altLang="ko-KR" dirty="0">
              <a:latin typeface="Nanum Myeongjo" charset="-127"/>
              <a:ea typeface="Nanum Myeongjo" charset="-127"/>
              <a:cs typeface="Nanum Myeongjo" charset="-127"/>
            </a:endParaRPr>
          </a:p>
          <a:p>
            <a:pPr lvl="1"/>
            <a:r>
              <a:rPr lang="en-US" altLang="ko-KR" dirty="0" smtClean="0">
                <a:latin typeface="Nanum Myeongjo" charset="-127"/>
                <a:ea typeface="Nanum Myeongjo" charset="-127"/>
                <a:cs typeface="Nanum Myeongjo" charset="-127"/>
              </a:rPr>
              <a:t>1</a:t>
            </a:r>
            <a:r>
              <a:rPr lang="ko-KR" altLang="en-US" dirty="0" smtClean="0">
                <a:latin typeface="Nanum Myeongjo" charset="-127"/>
                <a:ea typeface="Nanum Myeongjo" charset="-127"/>
                <a:cs typeface="Nanum Myeongjo" charset="-127"/>
              </a:rPr>
              <a:t>차 상승 파동이 매우 강력하여 연속적인 상한가가 등장한 경우에 해당</a:t>
            </a:r>
            <a:endParaRPr lang="en-US" altLang="ko-KR" dirty="0" smtClean="0">
              <a:latin typeface="Nanum Myeongjo" charset="-127"/>
              <a:ea typeface="Nanum Myeongjo" charset="-127"/>
              <a:cs typeface="Nanum Myeongjo" charset="-127"/>
            </a:endParaRPr>
          </a:p>
          <a:p>
            <a:pPr lvl="1"/>
            <a:endParaRPr lang="en-US" altLang="ko-KR" dirty="0">
              <a:latin typeface="Nanum Myeongjo" charset="-127"/>
              <a:ea typeface="Nanum Myeongjo" charset="-127"/>
              <a:cs typeface="Nanum Myeongjo" charset="-127"/>
            </a:endParaRPr>
          </a:p>
          <a:p>
            <a:pPr lvl="1"/>
            <a:r>
              <a:rPr lang="ko-KR" altLang="en-US" dirty="0" smtClean="0">
                <a:latin typeface="Nanum Myeongjo" charset="-127"/>
                <a:ea typeface="Nanum Myeongjo" charset="-127"/>
                <a:cs typeface="Nanum Myeongjo" charset="-127"/>
              </a:rPr>
              <a:t>패턴 형성 당일의 봉이 </a:t>
            </a:r>
            <a:endParaRPr lang="en-US" altLang="ko-KR" dirty="0" smtClean="0">
              <a:latin typeface="Nanum Myeongjo" charset="-127"/>
              <a:ea typeface="Nanum Myeongjo" charset="-127"/>
              <a:cs typeface="Nanum Myeongjo" charset="-127"/>
            </a:endParaRPr>
          </a:p>
          <a:p>
            <a:pPr lvl="1"/>
            <a:r>
              <a:rPr lang="ko-KR" altLang="en-US" dirty="0" smtClean="0">
                <a:latin typeface="Nanum Myeongjo" charset="-127"/>
                <a:ea typeface="Nanum Myeongjo" charset="-127"/>
                <a:cs typeface="Nanum Myeongjo" charset="-127"/>
              </a:rPr>
              <a:t>음봉의 상태이거나</a:t>
            </a:r>
            <a:r>
              <a:rPr lang="en-US" altLang="ko-KR" dirty="0" smtClean="0">
                <a:latin typeface="Nanum Myeongjo" charset="-127"/>
                <a:ea typeface="Nanum Myeongjo" charset="-127"/>
                <a:cs typeface="Nanum Myeongjo" charset="-127"/>
              </a:rPr>
              <a:t>,</a:t>
            </a:r>
            <a:r>
              <a:rPr lang="ko-KR" altLang="en-US" dirty="0" smtClean="0">
                <a:latin typeface="Nanum Myeongjo" charset="-127"/>
                <a:ea typeface="Nanum Myeongjo" charset="-127"/>
                <a:cs typeface="Nanum Myeongjo" charset="-127"/>
              </a:rPr>
              <a:t> </a:t>
            </a:r>
            <a:r>
              <a:rPr lang="en-US" altLang="ko-KR" dirty="0" smtClean="0">
                <a:latin typeface="Nanum Myeongjo" charset="-127"/>
                <a:ea typeface="Nanum Myeongjo" charset="-127"/>
                <a:cs typeface="Nanum Myeongjo" charset="-127"/>
              </a:rPr>
              <a:t>(open&gt;close)</a:t>
            </a:r>
          </a:p>
          <a:p>
            <a:pPr lvl="1"/>
            <a:r>
              <a:rPr lang="ko-KR" altLang="en-US" dirty="0" smtClean="0">
                <a:latin typeface="Nanum Myeongjo" charset="-127"/>
                <a:ea typeface="Nanum Myeongjo" charset="-127"/>
                <a:cs typeface="Nanum Myeongjo" charset="-127"/>
              </a:rPr>
              <a:t>양봉이더라도 시가와 종가와의 차이가 </a:t>
            </a:r>
            <a:r>
              <a:rPr lang="en-US" altLang="ko-KR" dirty="0" smtClean="0">
                <a:latin typeface="Nanum Myeongjo" charset="-127"/>
                <a:ea typeface="Nanum Myeongjo" charset="-127"/>
                <a:cs typeface="Nanum Myeongjo" charset="-127"/>
              </a:rPr>
              <a:t>5%</a:t>
            </a:r>
            <a:r>
              <a:rPr lang="ko-KR" altLang="en-US" dirty="0" smtClean="0">
                <a:latin typeface="Nanum Myeongjo" charset="-127"/>
                <a:ea typeface="Nanum Myeongjo" charset="-127"/>
                <a:cs typeface="Nanum Myeongjo" charset="-127"/>
              </a:rPr>
              <a:t>이내인 양봉</a:t>
            </a:r>
            <a:r>
              <a:rPr lang="en-US" altLang="ko-KR" dirty="0" smtClean="0">
                <a:latin typeface="Nanum Myeongjo" charset="-127"/>
                <a:ea typeface="Nanum Myeongjo" charset="-127"/>
                <a:cs typeface="Nanum Myeongjo" charset="-127"/>
              </a:rPr>
              <a:t>(</a:t>
            </a:r>
            <a:r>
              <a:rPr lang="ko-KR" altLang="en-US" dirty="0" smtClean="0">
                <a:latin typeface="Nanum Myeongjo" charset="-127"/>
                <a:ea typeface="Nanum Myeongjo" charset="-127"/>
                <a:cs typeface="Nanum Myeongjo" charset="-127"/>
              </a:rPr>
              <a:t>즉 증가폭이 작은 양봉</a:t>
            </a:r>
            <a:r>
              <a:rPr lang="en-US" altLang="ko-KR" dirty="0" smtClean="0">
                <a:latin typeface="Nanum Myeongjo" charset="-127"/>
                <a:ea typeface="Nanum Myeongjo" charset="-127"/>
                <a:cs typeface="Nanum Myeongjo" charset="-127"/>
              </a:rPr>
              <a:t>)</a:t>
            </a:r>
            <a:r>
              <a:rPr lang="ko-KR" altLang="en-US" dirty="0" smtClean="0">
                <a:latin typeface="Nanum Myeongjo" charset="-127"/>
                <a:ea typeface="Nanum Myeongjo" charset="-127"/>
                <a:cs typeface="Nanum Myeongjo" charset="-127"/>
              </a:rPr>
              <a:t>이어야 한다</a:t>
            </a:r>
            <a:r>
              <a:rPr lang="en-US" altLang="ko-KR" dirty="0" smtClean="0">
                <a:latin typeface="Nanum Myeongjo" charset="-127"/>
                <a:ea typeface="Nanum Myeongjo" charset="-127"/>
                <a:cs typeface="Nanum Myeongjo" charset="-127"/>
              </a:rPr>
              <a:t>. (0.95*close &lt; open)</a:t>
            </a:r>
          </a:p>
          <a:p>
            <a:pPr lvl="1"/>
            <a:endParaRPr lang="en-US" altLang="ko-KR" dirty="0">
              <a:latin typeface="Nanum Myeongjo" charset="-127"/>
              <a:ea typeface="Nanum Myeongjo" charset="-127"/>
              <a:cs typeface="Nanum Myeongjo" charset="-127"/>
            </a:endParaRPr>
          </a:p>
          <a:p>
            <a:pPr lvl="1"/>
            <a:r>
              <a:rPr lang="ko-KR" altLang="en-US" dirty="0" smtClean="0">
                <a:latin typeface="Nanum Myeongjo" charset="-127"/>
                <a:ea typeface="Nanum Myeongjo" charset="-127"/>
                <a:cs typeface="Nanum Myeongjo" charset="-127"/>
              </a:rPr>
              <a:t>즉 양봉이 너무 큰 경우에는 주가 조정이 이루어지지 않은 것으로 간주하겠다는 의미</a:t>
            </a:r>
            <a:endParaRPr lang="en-US" altLang="ko-KR" dirty="0" smtClean="0">
              <a:latin typeface="Nanum Myeongjo" charset="-127"/>
              <a:ea typeface="Nanum Myeongjo" charset="-127"/>
              <a:cs typeface="Nanum Myeongjo" charset="-127"/>
            </a:endParaRPr>
          </a:p>
          <a:p>
            <a:pPr lvl="1"/>
            <a:endParaRPr lang="en-US" altLang="ko-KR" dirty="0">
              <a:latin typeface="Nanum Myeongjo" charset="-127"/>
              <a:ea typeface="Nanum Myeongjo" charset="-127"/>
              <a:cs typeface="Nanum Myeongjo" charset="-127"/>
            </a:endParaRPr>
          </a:p>
          <a:p>
            <a:pPr lvl="1"/>
            <a:r>
              <a:rPr lang="ko-KR" altLang="en-US" dirty="0" smtClean="0">
                <a:latin typeface="Nanum Myeongjo" charset="-127"/>
                <a:ea typeface="Nanum Myeongjo" charset="-127"/>
                <a:cs typeface="Nanum Myeongjo" charset="-127"/>
              </a:rPr>
              <a:t>    </a:t>
            </a:r>
            <a:endParaRPr lang="en-US" altLang="ko-KR" dirty="0" smtClean="0">
              <a:latin typeface="Nanum Myeongjo" charset="-127"/>
              <a:ea typeface="Nanum Myeongjo" charset="-127"/>
              <a:cs typeface="Nanum Myeongjo" charset="-127"/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86C64B-CB9D-0D48-B733-5053A0B1293E}" type="slidenum">
              <a:rPr kumimoji="1" lang="ko-KR" altLang="en-US" smtClean="0"/>
              <a:t>12</a:t>
            </a:fld>
            <a:endParaRPr kumimoji="1"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368197" cy="685800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457200" y="3429000"/>
            <a:ext cx="1530626" cy="685800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 smtClean="0"/>
              <a:t>1</a:t>
            </a:r>
            <a:r>
              <a:rPr kumimoji="1" lang="ko-KR" altLang="en-US" sz="1400" dirty="0" smtClean="0"/>
              <a:t>차 상승 파동</a:t>
            </a:r>
            <a:endParaRPr kumimoji="1" lang="en-US" altLang="ko-KR" sz="1400" dirty="0" smtClean="0"/>
          </a:p>
          <a:p>
            <a:pPr algn="ctr"/>
            <a:r>
              <a:rPr kumimoji="1" lang="en-US" altLang="ko-KR" sz="1400" dirty="0" smtClean="0"/>
              <a:t>t = t-2</a:t>
            </a:r>
            <a:endParaRPr kumimoji="1" lang="ko-KR" altLang="en-US" sz="1400" dirty="0"/>
          </a:p>
        </p:txBody>
      </p:sp>
      <p:sp>
        <p:nvSpPr>
          <p:cNvPr id="7" name="직사각형 6"/>
          <p:cNvSpPr/>
          <p:nvPr/>
        </p:nvSpPr>
        <p:spPr>
          <a:xfrm>
            <a:off x="4381497" y="2531168"/>
            <a:ext cx="1530626" cy="318052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400" dirty="0" smtClean="0"/>
              <a:t>연속적인 상한가</a:t>
            </a:r>
            <a:endParaRPr kumimoji="1" lang="ko-KR" altLang="en-US" sz="1400" dirty="0"/>
          </a:p>
        </p:txBody>
      </p:sp>
      <p:sp>
        <p:nvSpPr>
          <p:cNvPr id="9" name="직사각형 8"/>
          <p:cNvSpPr/>
          <p:nvPr/>
        </p:nvSpPr>
        <p:spPr>
          <a:xfrm>
            <a:off x="2461597" y="3588026"/>
            <a:ext cx="1663142" cy="606294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400" dirty="0" smtClean="0"/>
              <a:t>당일봉</a:t>
            </a:r>
            <a:r>
              <a:rPr kumimoji="1" lang="en-US" altLang="ko-KR" sz="1400" dirty="0" smtClean="0"/>
              <a:t>.</a:t>
            </a:r>
            <a:r>
              <a:rPr kumimoji="1" lang="ko-KR" altLang="en-US" sz="1400" dirty="0" smtClean="0"/>
              <a:t> 주가 조정</a:t>
            </a:r>
            <a:endParaRPr kumimoji="1" lang="en-US" altLang="ko-KR" sz="1400" dirty="0" smtClean="0"/>
          </a:p>
          <a:p>
            <a:pPr algn="ctr"/>
            <a:r>
              <a:rPr kumimoji="1" lang="en-US" altLang="ko-KR" sz="1400" dirty="0" smtClean="0"/>
              <a:t>t = t</a:t>
            </a:r>
            <a:endParaRPr kumimoji="1" lang="ko-KR" altLang="en-US" sz="1400" dirty="0"/>
          </a:p>
        </p:txBody>
      </p:sp>
      <p:sp>
        <p:nvSpPr>
          <p:cNvPr id="10" name="직사각형 9"/>
          <p:cNvSpPr/>
          <p:nvPr/>
        </p:nvSpPr>
        <p:spPr>
          <a:xfrm>
            <a:off x="2693511" y="2090531"/>
            <a:ext cx="2007698" cy="543340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400" dirty="0" smtClean="0"/>
              <a:t>다음날에 상한가 등장</a:t>
            </a:r>
            <a:endParaRPr kumimoji="1" lang="en-US" altLang="ko-KR" sz="1400" dirty="0" smtClean="0"/>
          </a:p>
          <a:p>
            <a:pPr algn="ctr"/>
            <a:r>
              <a:rPr kumimoji="1" lang="en-US" altLang="ko-KR" sz="1400" dirty="0" smtClean="0"/>
              <a:t>t = t+1</a:t>
            </a:r>
            <a:endParaRPr kumimoji="1" lang="ko-KR" altLang="en-US" sz="1400" dirty="0"/>
          </a:p>
        </p:txBody>
      </p:sp>
      <p:sp>
        <p:nvSpPr>
          <p:cNvPr id="11" name="직사각형 10"/>
          <p:cNvSpPr/>
          <p:nvPr/>
        </p:nvSpPr>
        <p:spPr>
          <a:xfrm>
            <a:off x="4224137" y="3501887"/>
            <a:ext cx="1530626" cy="318052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 smtClean="0"/>
              <a:t>1</a:t>
            </a:r>
            <a:r>
              <a:rPr kumimoji="1" lang="ko-KR" altLang="en-US" sz="1400" dirty="0" smtClean="0"/>
              <a:t>차 상승 파동</a:t>
            </a:r>
            <a:endParaRPr kumimoji="1" lang="ko-KR" altLang="en-US" sz="1400" dirty="0"/>
          </a:p>
        </p:txBody>
      </p:sp>
      <p:sp>
        <p:nvSpPr>
          <p:cNvPr id="12" name="직사각형 11"/>
          <p:cNvSpPr/>
          <p:nvPr/>
        </p:nvSpPr>
        <p:spPr>
          <a:xfrm>
            <a:off x="664272" y="2093843"/>
            <a:ext cx="1530626" cy="659295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400" dirty="0" smtClean="0"/>
              <a:t>연속적인 상한가</a:t>
            </a:r>
            <a:endParaRPr kumimoji="1" lang="en-US" altLang="ko-KR" sz="1400" dirty="0" smtClean="0"/>
          </a:p>
          <a:p>
            <a:pPr algn="ctr"/>
            <a:r>
              <a:rPr kumimoji="1" lang="en-US" altLang="ko-KR" sz="1400" dirty="0" smtClean="0"/>
              <a:t>t = t-1</a:t>
            </a:r>
            <a:endParaRPr kumimoji="1" lang="ko-KR" altLang="en-US" sz="1400" dirty="0"/>
          </a:p>
        </p:txBody>
      </p:sp>
      <p:sp>
        <p:nvSpPr>
          <p:cNvPr id="13" name="직사각형 12"/>
          <p:cNvSpPr/>
          <p:nvPr/>
        </p:nvSpPr>
        <p:spPr>
          <a:xfrm>
            <a:off x="5592411" y="1938134"/>
            <a:ext cx="1530626" cy="318052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400" dirty="0" smtClean="0"/>
              <a:t>당일봉</a:t>
            </a:r>
            <a:endParaRPr kumimoji="1" lang="ko-KR" altLang="en-US" sz="1400" dirty="0"/>
          </a:p>
        </p:txBody>
      </p:sp>
      <p:sp>
        <p:nvSpPr>
          <p:cNvPr id="14" name="직사각형 13"/>
          <p:cNvSpPr/>
          <p:nvPr/>
        </p:nvSpPr>
        <p:spPr>
          <a:xfrm>
            <a:off x="6071147" y="4194320"/>
            <a:ext cx="1530626" cy="543340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400" smtClean="0"/>
              <a:t>다음날에 하한가 등장</a:t>
            </a:r>
            <a:endParaRPr kumimoji="1" lang="ko-KR" altLang="en-US" sz="1400" dirty="0"/>
          </a:p>
        </p:txBody>
      </p:sp>
      <p:sp>
        <p:nvSpPr>
          <p:cNvPr id="15" name="직사각형 14"/>
          <p:cNvSpPr/>
          <p:nvPr/>
        </p:nvSpPr>
        <p:spPr>
          <a:xfrm>
            <a:off x="2125313" y="3771900"/>
            <a:ext cx="278295" cy="1296433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sz="1400" dirty="0"/>
          </a:p>
        </p:txBody>
      </p:sp>
      <p:sp>
        <p:nvSpPr>
          <p:cNvPr id="16" name="직사각형 15"/>
          <p:cNvSpPr/>
          <p:nvPr/>
        </p:nvSpPr>
        <p:spPr>
          <a:xfrm>
            <a:off x="2367173" y="2753138"/>
            <a:ext cx="278295" cy="748749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sz="1400" dirty="0"/>
          </a:p>
        </p:txBody>
      </p:sp>
      <p:sp>
        <p:nvSpPr>
          <p:cNvPr id="17" name="직사각형 16"/>
          <p:cNvSpPr/>
          <p:nvPr/>
        </p:nvSpPr>
        <p:spPr>
          <a:xfrm>
            <a:off x="2605718" y="2780784"/>
            <a:ext cx="278295" cy="886756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sz="1400" dirty="0"/>
          </a:p>
        </p:txBody>
      </p:sp>
      <p:sp>
        <p:nvSpPr>
          <p:cNvPr id="18" name="직사각형 17"/>
          <p:cNvSpPr/>
          <p:nvPr/>
        </p:nvSpPr>
        <p:spPr>
          <a:xfrm>
            <a:off x="5706726" y="3910539"/>
            <a:ext cx="278295" cy="1296433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sz="1400" dirty="0"/>
          </a:p>
        </p:txBody>
      </p:sp>
      <p:sp>
        <p:nvSpPr>
          <p:cNvPr id="19" name="직사각형 18"/>
          <p:cNvSpPr/>
          <p:nvPr/>
        </p:nvSpPr>
        <p:spPr>
          <a:xfrm>
            <a:off x="5924556" y="2852587"/>
            <a:ext cx="278295" cy="1296433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sz="1400" dirty="0"/>
          </a:p>
        </p:txBody>
      </p:sp>
      <p:sp>
        <p:nvSpPr>
          <p:cNvPr id="20" name="직사각형 19"/>
          <p:cNvSpPr/>
          <p:nvPr/>
        </p:nvSpPr>
        <p:spPr>
          <a:xfrm>
            <a:off x="6160596" y="2193840"/>
            <a:ext cx="278295" cy="1626099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655054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86C64B-CB9D-0D48-B733-5053A0B1293E}" type="slidenum">
              <a:rPr kumimoji="1" lang="ko-KR" altLang="en-US" smtClean="0"/>
              <a:t>13</a:t>
            </a:fld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782" y="427382"/>
            <a:ext cx="8331200" cy="560070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8529982" y="167742"/>
            <a:ext cx="3662018" cy="4278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mr-IN" altLang="ko-KR" sz="1600" dirty="0" smtClean="0">
                <a:solidFill>
                  <a:srgbClr val="555555"/>
                </a:solidFill>
                <a:latin typeface="Nanum Myeongjo" charset="-127"/>
                <a:ea typeface="Nanum Myeongjo" charset="-127"/>
                <a:cs typeface="Nanum Myeongjo" charset="-127"/>
              </a:rPr>
              <a:t>…</a:t>
            </a:r>
            <a:r>
              <a:rPr lang="ko-KR" altLang="en-US" sz="1600" dirty="0" smtClean="0">
                <a:solidFill>
                  <a:srgbClr val="555555"/>
                </a:solidFill>
                <a:latin typeface="Nanum Myeongjo" charset="-127"/>
                <a:ea typeface="Nanum Myeongjo" charset="-127"/>
                <a:cs typeface="Nanum Myeongjo" charset="-127"/>
              </a:rPr>
              <a:t>정례와 </a:t>
            </a:r>
            <a:r>
              <a:rPr lang="ko-KR" altLang="en-US" sz="1600" dirty="0">
                <a:solidFill>
                  <a:srgbClr val="555555"/>
                </a:solidFill>
                <a:latin typeface="Nanum Myeongjo" charset="-127"/>
                <a:ea typeface="Nanum Myeongjo" charset="-127"/>
                <a:cs typeface="Nanum Myeongjo" charset="-127"/>
              </a:rPr>
              <a:t>반례의 수 많은 데이터를 학습시키고</a:t>
            </a:r>
            <a:r>
              <a:rPr lang="en-US" altLang="ko-KR" sz="1600" dirty="0">
                <a:solidFill>
                  <a:srgbClr val="555555"/>
                </a:solidFill>
                <a:latin typeface="Nanum Myeongjo" charset="-127"/>
                <a:ea typeface="Nanum Myeongjo" charset="-127"/>
                <a:cs typeface="Nanum Myeongjo" charset="-127"/>
              </a:rPr>
              <a:t>, </a:t>
            </a:r>
            <a:r>
              <a:rPr lang="ko-KR" altLang="en-US" sz="1600" dirty="0">
                <a:solidFill>
                  <a:srgbClr val="555555"/>
                </a:solidFill>
                <a:latin typeface="Nanum Myeongjo" charset="-127"/>
                <a:ea typeface="Nanum Myeongjo" charset="-127"/>
                <a:cs typeface="Nanum Myeongjo" charset="-127"/>
              </a:rPr>
              <a:t>컴퓨터가 스스로 이 모습이 삼각형이다 라는 결론을 내릴 수 있도록 개념을 </a:t>
            </a:r>
            <a:r>
              <a:rPr lang="ko-KR" altLang="en-US" sz="1600" dirty="0" smtClean="0">
                <a:solidFill>
                  <a:srgbClr val="555555"/>
                </a:solidFill>
                <a:latin typeface="Nanum Myeongjo" charset="-127"/>
                <a:ea typeface="Nanum Myeongjo" charset="-127"/>
                <a:cs typeface="Nanum Myeongjo" charset="-127"/>
              </a:rPr>
              <a:t>획득시키게 유도한다</a:t>
            </a:r>
            <a:r>
              <a:rPr lang="en-US" altLang="ko-KR" sz="1600" dirty="0" smtClean="0">
                <a:solidFill>
                  <a:srgbClr val="555555"/>
                </a:solidFill>
                <a:latin typeface="Nanum Myeongjo" charset="-127"/>
                <a:ea typeface="Nanum Myeongjo" charset="-127"/>
                <a:cs typeface="Nanum Myeongjo" charset="-127"/>
              </a:rPr>
              <a:t>. </a:t>
            </a:r>
            <a:r>
              <a:rPr lang="ko-KR" altLang="en-US" sz="1600" dirty="0">
                <a:solidFill>
                  <a:srgbClr val="555555"/>
                </a:solidFill>
                <a:latin typeface="Nanum Myeongjo" charset="-127"/>
                <a:ea typeface="Nanum Myeongjo" charset="-127"/>
                <a:cs typeface="Nanum Myeongjo" charset="-127"/>
              </a:rPr>
              <a:t>이렇게 개념을 획득하는 기계 </a:t>
            </a:r>
            <a:r>
              <a:rPr lang="ko-KR" altLang="en-US" sz="1600" dirty="0" smtClean="0">
                <a:solidFill>
                  <a:srgbClr val="555555"/>
                </a:solidFill>
                <a:latin typeface="Nanum Myeongjo" charset="-127"/>
                <a:ea typeface="Nanum Myeongjo" charset="-127"/>
                <a:cs typeface="Nanum Myeongjo" charset="-127"/>
              </a:rPr>
              <a:t>학습 방법을 </a:t>
            </a:r>
            <a:r>
              <a:rPr lang="en-US" altLang="ko-KR" sz="1600" dirty="0">
                <a:solidFill>
                  <a:srgbClr val="555555"/>
                </a:solidFill>
                <a:latin typeface="Nanum Myeongjo" charset="-127"/>
                <a:ea typeface="Nanum Myeongjo" charset="-127"/>
                <a:cs typeface="Nanum Myeongjo" charset="-127"/>
              </a:rPr>
              <a:t>"</a:t>
            </a:r>
            <a:r>
              <a:rPr lang="ko-KR" altLang="en-US" sz="1600" dirty="0">
                <a:solidFill>
                  <a:srgbClr val="555555"/>
                </a:solidFill>
                <a:latin typeface="Nanum Myeongjo" charset="-127"/>
                <a:ea typeface="Nanum Myeongjo" charset="-127"/>
                <a:cs typeface="Nanum Myeongjo" charset="-127"/>
              </a:rPr>
              <a:t>귀납 학습</a:t>
            </a:r>
            <a:r>
              <a:rPr lang="en-US" altLang="ko-KR" sz="1600" dirty="0">
                <a:solidFill>
                  <a:srgbClr val="555555"/>
                </a:solidFill>
                <a:latin typeface="Nanum Myeongjo" charset="-127"/>
                <a:ea typeface="Nanum Myeongjo" charset="-127"/>
                <a:cs typeface="Nanum Myeongjo" charset="-127"/>
              </a:rPr>
              <a:t>"</a:t>
            </a:r>
            <a:r>
              <a:rPr lang="ko-KR" altLang="en-US" sz="1600" dirty="0" smtClean="0">
                <a:solidFill>
                  <a:srgbClr val="555555"/>
                </a:solidFill>
                <a:latin typeface="Nanum Myeongjo" charset="-127"/>
                <a:ea typeface="Nanum Myeongjo" charset="-127"/>
                <a:cs typeface="Nanum Myeongjo" charset="-127"/>
              </a:rPr>
              <a:t>이라고 한다</a:t>
            </a:r>
            <a:r>
              <a:rPr lang="en-US" altLang="ko-KR" sz="1600" dirty="0" smtClean="0">
                <a:solidFill>
                  <a:srgbClr val="555555"/>
                </a:solidFill>
                <a:latin typeface="Nanum Myeongjo" charset="-127"/>
                <a:ea typeface="Nanum Myeongjo" charset="-127"/>
                <a:cs typeface="Nanum Myeongjo" charset="-127"/>
              </a:rPr>
              <a:t>.</a:t>
            </a:r>
          </a:p>
          <a:p>
            <a:r>
              <a:rPr lang="ko-KR" altLang="en-US" sz="1600" dirty="0" smtClean="0">
                <a:solidFill>
                  <a:srgbClr val="555555"/>
                </a:solidFill>
                <a:latin typeface="Nanum Myeongjo" charset="-127"/>
                <a:ea typeface="Nanum Myeongjo" charset="-127"/>
                <a:cs typeface="Nanum Myeongjo" charset="-127"/>
              </a:rPr>
              <a:t>이 </a:t>
            </a:r>
            <a:r>
              <a:rPr lang="ko-KR" altLang="en-US" sz="1600" dirty="0">
                <a:solidFill>
                  <a:srgbClr val="555555"/>
                </a:solidFill>
                <a:latin typeface="Nanum Myeongjo" charset="-127"/>
                <a:ea typeface="Nanum Myeongjo" charset="-127"/>
                <a:cs typeface="Nanum Myeongjo" charset="-127"/>
              </a:rPr>
              <a:t>예제에서는 </a:t>
            </a:r>
            <a:r>
              <a:rPr lang="en-US" altLang="ko-KR" sz="1600" dirty="0">
                <a:solidFill>
                  <a:srgbClr val="555555"/>
                </a:solidFill>
                <a:latin typeface="Nanum Myeongjo" charset="-127"/>
                <a:ea typeface="Nanum Myeongjo" charset="-127"/>
                <a:cs typeface="Nanum Myeongjo" charset="-127"/>
              </a:rPr>
              <a:t>"</a:t>
            </a:r>
            <a:r>
              <a:rPr lang="ko-KR" altLang="en-US" sz="1600" u="sng" dirty="0">
                <a:solidFill>
                  <a:srgbClr val="555555"/>
                </a:solidFill>
                <a:latin typeface="Nanum Myeongjo" charset="-127"/>
                <a:ea typeface="Nanum Myeongjo" charset="-127"/>
                <a:cs typeface="Nanum Myeongjo" charset="-127"/>
              </a:rPr>
              <a:t>세개의 직선이 연결되어 꼭지점을 이루게 되면 </a:t>
            </a:r>
            <a:r>
              <a:rPr lang="ko-KR" altLang="en-US" sz="1600" u="sng" dirty="0" smtClean="0">
                <a:solidFill>
                  <a:srgbClr val="555555"/>
                </a:solidFill>
                <a:latin typeface="Nanum Myeongjo" charset="-127"/>
                <a:ea typeface="Nanum Myeongjo" charset="-127"/>
                <a:cs typeface="Nanum Myeongjo" charset="-127"/>
              </a:rPr>
              <a:t>삼각형이다</a:t>
            </a:r>
            <a:r>
              <a:rPr lang="en-US" altLang="ko-KR" sz="1600" u="sng" dirty="0">
                <a:solidFill>
                  <a:srgbClr val="555555"/>
                </a:solidFill>
                <a:latin typeface="Nanum Myeongjo" charset="-127"/>
                <a:ea typeface="Nanum Myeongjo" charset="-127"/>
                <a:cs typeface="Nanum Myeongjo" charset="-127"/>
              </a:rPr>
              <a:t>.</a:t>
            </a:r>
            <a:r>
              <a:rPr lang="en-US" altLang="ko-KR" sz="1600" dirty="0">
                <a:solidFill>
                  <a:srgbClr val="555555"/>
                </a:solidFill>
                <a:latin typeface="Nanum Myeongjo" charset="-127"/>
                <a:ea typeface="Nanum Myeongjo" charset="-127"/>
                <a:cs typeface="Nanum Myeongjo" charset="-127"/>
              </a:rPr>
              <a:t>" </a:t>
            </a:r>
            <a:r>
              <a:rPr lang="ko-KR" altLang="en-US" sz="1600" dirty="0">
                <a:solidFill>
                  <a:srgbClr val="555555"/>
                </a:solidFill>
                <a:latin typeface="Nanum Myeongjo" charset="-127"/>
                <a:ea typeface="Nanum Myeongjo" charset="-127"/>
                <a:cs typeface="Nanum Myeongjo" charset="-127"/>
              </a:rPr>
              <a:t>라는 일반적인 지식을 추출하게 될 것이다</a:t>
            </a:r>
            <a:r>
              <a:rPr lang="en-US" altLang="ko-KR" sz="1600" dirty="0" smtClean="0">
                <a:solidFill>
                  <a:srgbClr val="555555"/>
                </a:solidFill>
                <a:latin typeface="Nanum Myeongjo" charset="-127"/>
                <a:ea typeface="Nanum Myeongjo" charset="-127"/>
                <a:cs typeface="Nanum Myeongjo" charset="-127"/>
              </a:rPr>
              <a:t>.</a:t>
            </a:r>
            <a:r>
              <a:rPr lang="mr-IN" altLang="ko-KR" sz="1600" dirty="0">
                <a:latin typeface="Nanum Myeongjo" charset="-127"/>
                <a:ea typeface="Nanum Myeongjo" charset="-127"/>
                <a:cs typeface="Nanum Myeongjo" charset="-127"/>
              </a:rPr>
              <a:t> …</a:t>
            </a:r>
            <a:endParaRPr lang="en-US" altLang="ko-KR" sz="1600" dirty="0" smtClean="0">
              <a:solidFill>
                <a:srgbClr val="555555"/>
              </a:solidFill>
              <a:latin typeface="Nanum Myeongjo" charset="-127"/>
              <a:ea typeface="Nanum Myeongjo" charset="-127"/>
              <a:cs typeface="Nanum Myeongjo" charset="-127"/>
            </a:endParaRPr>
          </a:p>
          <a:p>
            <a:endParaRPr lang="en-US" altLang="ko-KR" sz="1600" dirty="0">
              <a:solidFill>
                <a:srgbClr val="555555"/>
              </a:solidFill>
              <a:latin typeface="Nanum Myeongjo" charset="-127"/>
              <a:ea typeface="Nanum Myeongjo" charset="-127"/>
              <a:cs typeface="Nanum Myeongjo" charset="-127"/>
            </a:endParaRPr>
          </a:p>
          <a:p>
            <a:r>
              <a:rPr lang="mr-IN" altLang="ko-KR" sz="1600" dirty="0">
                <a:latin typeface="Nanum Myeongjo" charset="-127"/>
                <a:ea typeface="Nanum Myeongjo" charset="-127"/>
                <a:cs typeface="Nanum Myeongjo" charset="-127"/>
              </a:rPr>
              <a:t>… </a:t>
            </a:r>
            <a:r>
              <a:rPr lang="en-US" altLang="ko-KR" sz="1600" dirty="0" smtClean="0">
                <a:latin typeface="Nanum Myeongjo" charset="-127"/>
                <a:ea typeface="Nanum Myeongjo" charset="-127"/>
                <a:cs typeface="Nanum Myeongjo" charset="-127"/>
              </a:rPr>
              <a:t>"</a:t>
            </a:r>
            <a:r>
              <a:rPr lang="ko-KR" altLang="en-US" sz="1600" dirty="0">
                <a:latin typeface="Nanum Myeongjo" charset="-127"/>
                <a:ea typeface="Nanum Myeongjo" charset="-127"/>
                <a:cs typeface="Nanum Myeongjo" charset="-127"/>
              </a:rPr>
              <a:t>귀납 학습</a:t>
            </a:r>
            <a:r>
              <a:rPr lang="en-US" altLang="ko-KR" sz="1600" dirty="0">
                <a:latin typeface="Nanum Myeongjo" charset="-127"/>
                <a:ea typeface="Nanum Myeongjo" charset="-127"/>
                <a:cs typeface="Nanum Myeongjo" charset="-127"/>
              </a:rPr>
              <a:t>"</a:t>
            </a:r>
            <a:r>
              <a:rPr lang="ko-KR" altLang="en-US" sz="1600" dirty="0">
                <a:latin typeface="Nanum Myeongjo" charset="-127"/>
                <a:ea typeface="Nanum Myeongjo" charset="-127"/>
                <a:cs typeface="Nanum Myeongjo" charset="-127"/>
              </a:rPr>
              <a:t>의 주요 쟁점은 정례와 반례를 어떻게 분류하여 학습 시킬 것인가이다</a:t>
            </a:r>
            <a:r>
              <a:rPr lang="en-US" altLang="ko-KR" sz="1600" dirty="0">
                <a:latin typeface="Nanum Myeongjo" charset="-127"/>
                <a:ea typeface="Nanum Myeongjo" charset="-127"/>
                <a:cs typeface="Nanum Myeongjo" charset="-127"/>
              </a:rPr>
              <a:t>. </a:t>
            </a:r>
            <a:r>
              <a:rPr lang="ko-KR" altLang="en-US" sz="1600" dirty="0">
                <a:latin typeface="Nanum Myeongjo" charset="-127"/>
                <a:ea typeface="Nanum Myeongjo" charset="-127"/>
                <a:cs typeface="Nanum Myeongjo" charset="-127"/>
              </a:rPr>
              <a:t>정례 혹은 반례만으로 올바른 일반화를 진행할 수 없기 때문에 양쪽 모두 균형있는 </a:t>
            </a:r>
            <a:r>
              <a:rPr lang="ko-KR" altLang="en-US" sz="1600" dirty="0" smtClean="0">
                <a:latin typeface="Nanum Myeongjo" charset="-127"/>
                <a:ea typeface="Nanum Myeongjo" charset="-127"/>
                <a:cs typeface="Nanum Myeongjo" charset="-127"/>
              </a:rPr>
              <a:t>데이터가 주어져야한다</a:t>
            </a:r>
            <a:r>
              <a:rPr lang="en-US" altLang="ko-KR" sz="1600" dirty="0" smtClean="0">
                <a:latin typeface="Nanum Myeongjo" charset="-127"/>
                <a:ea typeface="Nanum Myeongjo" charset="-127"/>
                <a:cs typeface="Nanum Myeongjo" charset="-127"/>
              </a:rPr>
              <a:t>.</a:t>
            </a:r>
            <a:r>
              <a:rPr lang="mr-IN" altLang="ko-KR" sz="1600" dirty="0" smtClean="0">
                <a:latin typeface="Nanum Myeongjo" charset="-127"/>
                <a:ea typeface="Nanum Myeongjo" charset="-127"/>
                <a:cs typeface="Nanum Myeongjo" charset="-127"/>
              </a:rPr>
              <a:t>…</a:t>
            </a:r>
            <a:endParaRPr lang="en-US" altLang="ko-KR" sz="1600" dirty="0" smtClean="0">
              <a:latin typeface="Nanum Myeongjo" charset="-127"/>
              <a:ea typeface="Nanum Myeongjo" charset="-127"/>
              <a:cs typeface="Nanum Myeongjo" charset="-127"/>
            </a:endParaRPr>
          </a:p>
          <a:p>
            <a:endParaRPr lang="en-US" altLang="ko-KR" sz="1600" dirty="0">
              <a:latin typeface="Nanum Myeongjo" charset="-127"/>
              <a:ea typeface="Nanum Myeongjo" charset="-127"/>
              <a:cs typeface="Nanum Myeongjo" charset="-127"/>
            </a:endParaRPr>
          </a:p>
          <a:p>
            <a:r>
              <a:rPr lang="en-US" altLang="ko-KR" sz="1600" dirty="0">
                <a:latin typeface="Nanum Myeongjo" charset="-127"/>
                <a:ea typeface="Nanum Myeongjo" charset="-127"/>
                <a:cs typeface="Nanum Myeongjo" charset="-127"/>
                <a:hlinkClick r:id="rId3"/>
              </a:rPr>
              <a:t>http://</a:t>
            </a:r>
            <a:r>
              <a:rPr lang="en-US" altLang="ko-KR" sz="1600" dirty="0" smtClean="0">
                <a:latin typeface="Nanum Myeongjo" charset="-127"/>
                <a:ea typeface="Nanum Myeongjo" charset="-127"/>
                <a:cs typeface="Nanum Myeongjo" charset="-127"/>
                <a:hlinkClick r:id="rId3"/>
              </a:rPr>
              <a:t>www.hakawati.co.kr/240</a:t>
            </a:r>
            <a:endParaRPr lang="en-US" altLang="ko-KR" sz="1600" dirty="0" smtClean="0">
              <a:latin typeface="Nanum Myeongjo" charset="-127"/>
              <a:ea typeface="Nanum Myeongjo" charset="-127"/>
              <a:cs typeface="Nanum Myeongjo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683881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7056783" y="188257"/>
            <a:ext cx="498944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buFont typeface="Arial" charset="0"/>
              <a:buChar char="•"/>
            </a:pPr>
            <a:r>
              <a:rPr lang="ko-KR" altLang="en-US" dirty="0" smtClean="0">
                <a:latin typeface="Nanum Myeongjo" charset="-127"/>
                <a:ea typeface="Nanum Myeongjo" charset="-127"/>
                <a:cs typeface="Nanum Myeongjo" charset="-127"/>
              </a:rPr>
              <a:t>단일 상한 </a:t>
            </a:r>
            <a:r>
              <a:rPr lang="en-US" altLang="ko-KR" dirty="0" smtClean="0">
                <a:latin typeface="Nanum Myeongjo" charset="-127"/>
                <a:ea typeface="Nanum Myeongjo" charset="-127"/>
                <a:cs typeface="Nanum Myeongjo" charset="-127"/>
              </a:rPr>
              <a:t>1</a:t>
            </a:r>
            <a:r>
              <a:rPr lang="ko-KR" altLang="en-US" dirty="0" smtClean="0">
                <a:latin typeface="Nanum Myeongjo" charset="-127"/>
                <a:ea typeface="Nanum Myeongjo" charset="-127"/>
                <a:cs typeface="Nanum Myeongjo" charset="-127"/>
              </a:rPr>
              <a:t>봉 조정 패턴</a:t>
            </a:r>
            <a:r>
              <a:rPr lang="en-US" altLang="ko-KR" dirty="0" smtClean="0">
                <a:latin typeface="Nanum Myeongjo" charset="-127"/>
                <a:ea typeface="Nanum Myeongjo" charset="-127"/>
                <a:cs typeface="Nanum Myeongjo" charset="-127"/>
              </a:rPr>
              <a:t>(p2)</a:t>
            </a:r>
          </a:p>
          <a:p>
            <a:pPr marL="742950" lvl="1" indent="-285750">
              <a:buFont typeface="Arial" charset="0"/>
              <a:buChar char="•"/>
            </a:pPr>
            <a:endParaRPr lang="en-US" altLang="ko-KR" dirty="0">
              <a:latin typeface="Nanum Myeongjo" charset="-127"/>
              <a:ea typeface="Nanum Myeongjo" charset="-127"/>
              <a:cs typeface="Nanum Myeongjo" charset="-127"/>
            </a:endParaRPr>
          </a:p>
          <a:p>
            <a:pPr lvl="1"/>
            <a:r>
              <a:rPr lang="ko-KR" altLang="en-US" dirty="0" smtClean="0">
                <a:latin typeface="Nanum Myeongjo" charset="-127"/>
                <a:ea typeface="Nanum Myeongjo" charset="-127"/>
                <a:cs typeface="Nanum Myeongjo" charset="-127"/>
              </a:rPr>
              <a:t>상승 강도가 상대적으로 약한 경우다</a:t>
            </a:r>
            <a:r>
              <a:rPr lang="en-US" altLang="ko-KR" dirty="0" smtClean="0">
                <a:latin typeface="Nanum Myeongjo" charset="-127"/>
                <a:ea typeface="Nanum Myeongjo" charset="-127"/>
                <a:cs typeface="Nanum Myeongjo" charset="-127"/>
              </a:rPr>
              <a:t>.</a:t>
            </a:r>
          </a:p>
          <a:p>
            <a:pPr lvl="1"/>
            <a:endParaRPr lang="en-US" altLang="ko-KR" dirty="0">
              <a:latin typeface="Nanum Myeongjo" charset="-127"/>
              <a:ea typeface="Nanum Myeongjo" charset="-127"/>
              <a:cs typeface="Nanum Myeongjo" charset="-127"/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86C64B-CB9D-0D48-B733-5053A0B1293E}" type="slidenum">
              <a:rPr kumimoji="1" lang="ko-KR" altLang="en-US" smtClean="0"/>
              <a:t>14</a:t>
            </a:fld>
            <a:endParaRPr kumimoji="1"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102098" cy="6858000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2266122" y="5174973"/>
            <a:ext cx="1073425" cy="510210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400" dirty="0" smtClean="0"/>
              <a:t>단일 상한</a:t>
            </a:r>
            <a:endParaRPr kumimoji="1" lang="en-US" altLang="ko-KR" sz="1400" dirty="0" smtClean="0"/>
          </a:p>
          <a:p>
            <a:pPr algn="ctr"/>
            <a:r>
              <a:rPr kumimoji="1" lang="en-US" altLang="ko-KR" sz="1400" dirty="0" smtClean="0"/>
              <a:t>t-1</a:t>
            </a:r>
            <a:endParaRPr kumimoji="1" lang="ko-KR" altLang="en-US" sz="1400" dirty="0"/>
          </a:p>
        </p:txBody>
      </p:sp>
      <p:sp>
        <p:nvSpPr>
          <p:cNvPr id="16" name="직사각형 15"/>
          <p:cNvSpPr/>
          <p:nvPr/>
        </p:nvSpPr>
        <p:spPr>
          <a:xfrm>
            <a:off x="1543879" y="2524538"/>
            <a:ext cx="1073425" cy="510210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 smtClean="0"/>
              <a:t>t. </a:t>
            </a:r>
            <a:r>
              <a:rPr kumimoji="1" lang="ko-KR" altLang="en-US" sz="1400" dirty="0" smtClean="0"/>
              <a:t>당일</a:t>
            </a:r>
            <a:endParaRPr kumimoji="1" lang="en-US" altLang="ko-KR" sz="1400" dirty="0" smtClean="0"/>
          </a:p>
          <a:p>
            <a:pPr algn="ctr"/>
            <a:r>
              <a:rPr kumimoji="1" lang="ko-KR" altLang="en-US" sz="1400" dirty="0" smtClean="0"/>
              <a:t>주가 조정</a:t>
            </a:r>
            <a:endParaRPr kumimoji="1" lang="ko-KR" altLang="en-US" sz="1400" dirty="0"/>
          </a:p>
        </p:txBody>
      </p:sp>
      <p:sp>
        <p:nvSpPr>
          <p:cNvPr id="17" name="직사각형 16"/>
          <p:cNvSpPr/>
          <p:nvPr/>
        </p:nvSpPr>
        <p:spPr>
          <a:xfrm>
            <a:off x="2617304" y="1822172"/>
            <a:ext cx="1189383" cy="510210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 smtClean="0"/>
              <a:t>t+1. </a:t>
            </a:r>
            <a:r>
              <a:rPr kumimoji="1" lang="ko-KR" altLang="en-US" sz="1400" dirty="0" smtClean="0"/>
              <a:t>다음날</a:t>
            </a:r>
            <a:endParaRPr kumimoji="1" lang="en-US" altLang="ko-KR" sz="1400" dirty="0" smtClean="0"/>
          </a:p>
          <a:p>
            <a:pPr algn="ctr"/>
            <a:r>
              <a:rPr kumimoji="1" lang="ko-KR" altLang="en-US" sz="1400" dirty="0" smtClean="0"/>
              <a:t>주가 상승</a:t>
            </a:r>
            <a:endParaRPr kumimoji="1" lang="ko-KR" altLang="en-US" sz="1400" dirty="0"/>
          </a:p>
        </p:txBody>
      </p:sp>
      <p:sp>
        <p:nvSpPr>
          <p:cNvPr id="19" name="직사각형 18"/>
          <p:cNvSpPr/>
          <p:nvPr/>
        </p:nvSpPr>
        <p:spPr>
          <a:xfrm>
            <a:off x="2474843" y="2804215"/>
            <a:ext cx="278296" cy="1588464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sz="1400" dirty="0"/>
          </a:p>
        </p:txBody>
      </p:sp>
      <p:sp>
        <p:nvSpPr>
          <p:cNvPr id="20" name="직사각형 19"/>
          <p:cNvSpPr/>
          <p:nvPr/>
        </p:nvSpPr>
        <p:spPr>
          <a:xfrm>
            <a:off x="2266122" y="4021001"/>
            <a:ext cx="278295" cy="1296433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sz="1400" dirty="0"/>
          </a:p>
        </p:txBody>
      </p:sp>
      <p:sp>
        <p:nvSpPr>
          <p:cNvPr id="22" name="직사각형 21"/>
          <p:cNvSpPr/>
          <p:nvPr/>
        </p:nvSpPr>
        <p:spPr>
          <a:xfrm>
            <a:off x="5768009" y="3219244"/>
            <a:ext cx="278295" cy="1296433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sz="1400" dirty="0"/>
          </a:p>
        </p:txBody>
      </p:sp>
      <p:sp>
        <p:nvSpPr>
          <p:cNvPr id="23" name="직사각형 22"/>
          <p:cNvSpPr/>
          <p:nvPr/>
        </p:nvSpPr>
        <p:spPr>
          <a:xfrm>
            <a:off x="6046304" y="2302015"/>
            <a:ext cx="278295" cy="808934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92710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7573618" y="254096"/>
            <a:ext cx="461838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buFont typeface="Arial" charset="0"/>
              <a:buChar char="•"/>
            </a:pPr>
            <a:r>
              <a:rPr lang="ko-KR" altLang="en-US" dirty="0" smtClean="0">
                <a:latin typeface="Nanum Myeongjo" charset="-127"/>
                <a:ea typeface="Nanum Myeongjo" charset="-127"/>
                <a:cs typeface="Nanum Myeongjo" charset="-127"/>
              </a:rPr>
              <a:t>상한 후 </a:t>
            </a:r>
            <a:r>
              <a:rPr lang="en-US" altLang="ko-KR" dirty="0">
                <a:latin typeface="Nanum Myeongjo" charset="-127"/>
                <a:ea typeface="Nanum Myeongjo" charset="-127"/>
                <a:cs typeface="Nanum Myeongjo" charset="-127"/>
              </a:rPr>
              <a:t>2</a:t>
            </a:r>
            <a:r>
              <a:rPr lang="ko-KR" altLang="en-US" dirty="0" smtClean="0">
                <a:latin typeface="Nanum Myeongjo" charset="-127"/>
                <a:ea typeface="Nanum Myeongjo" charset="-127"/>
                <a:cs typeface="Nanum Myeongjo" charset="-127"/>
              </a:rPr>
              <a:t>봉 조정 패턴</a:t>
            </a:r>
            <a:r>
              <a:rPr lang="en-US" altLang="ko-KR" dirty="0" smtClean="0">
                <a:latin typeface="Nanum Myeongjo" charset="-127"/>
                <a:ea typeface="Nanum Myeongjo" charset="-127"/>
                <a:cs typeface="Nanum Myeongjo" charset="-127"/>
              </a:rPr>
              <a:t>(p3)</a:t>
            </a:r>
          </a:p>
          <a:p>
            <a:pPr marL="742950" lvl="1" indent="-285750">
              <a:buFont typeface="Arial" charset="0"/>
              <a:buChar char="•"/>
            </a:pPr>
            <a:endParaRPr lang="en-US" altLang="ko-KR" dirty="0">
              <a:latin typeface="Nanum Myeongjo" charset="-127"/>
              <a:ea typeface="Nanum Myeongjo" charset="-127"/>
              <a:cs typeface="Nanum Myeongjo" charset="-127"/>
            </a:endParaRPr>
          </a:p>
          <a:p>
            <a:pPr lvl="1"/>
            <a:r>
              <a:rPr lang="ko-KR" altLang="en-US" dirty="0" smtClean="0">
                <a:latin typeface="Nanum Myeongjo" charset="-127"/>
                <a:ea typeface="Nanum Myeongjo" charset="-127"/>
                <a:cs typeface="Nanum Myeongjo" charset="-127"/>
              </a:rPr>
              <a:t>상한가 이후 이틀에 걸쳐서 주가의 조정이 이어진 경우에 해당함</a:t>
            </a:r>
            <a:r>
              <a:rPr lang="en-US" altLang="ko-KR" dirty="0" smtClean="0">
                <a:latin typeface="Nanum Myeongjo" charset="-127"/>
                <a:ea typeface="Nanum Myeongjo" charset="-127"/>
                <a:cs typeface="Nanum Myeongjo" charset="-127"/>
              </a:rPr>
              <a:t>.</a:t>
            </a:r>
          </a:p>
          <a:p>
            <a:pPr lvl="1"/>
            <a:endParaRPr lang="en-US" altLang="ko-KR" dirty="0">
              <a:latin typeface="Nanum Myeongjo" charset="-127"/>
              <a:ea typeface="Nanum Myeongjo" charset="-127"/>
              <a:cs typeface="Nanum Myeongjo" charset="-127"/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86C64B-CB9D-0D48-B733-5053A0B1293E}" type="slidenum">
              <a:rPr kumimoji="1" lang="ko-KR" altLang="en-US" smtClean="0"/>
              <a:t>15</a:t>
            </a:fld>
            <a:endParaRPr kumimoji="1"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729459" cy="6858000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2080591" y="5610912"/>
            <a:ext cx="1616766" cy="302869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 smtClean="0"/>
              <a:t>t-1.</a:t>
            </a:r>
            <a:r>
              <a:rPr kumimoji="1" lang="ko-KR" altLang="en-US" sz="1400" dirty="0" smtClean="0"/>
              <a:t> 상한가 도달</a:t>
            </a:r>
            <a:endParaRPr kumimoji="1" lang="ko-KR" altLang="en-US" sz="1400" dirty="0"/>
          </a:p>
        </p:txBody>
      </p:sp>
      <p:sp>
        <p:nvSpPr>
          <p:cNvPr id="9" name="직사각형 8"/>
          <p:cNvSpPr/>
          <p:nvPr/>
        </p:nvSpPr>
        <p:spPr>
          <a:xfrm>
            <a:off x="1272208" y="2501346"/>
            <a:ext cx="1616766" cy="302869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 smtClean="0"/>
              <a:t>t,</a:t>
            </a:r>
            <a:r>
              <a:rPr kumimoji="1" lang="ko-KR" altLang="en-US" sz="1400" dirty="0" smtClean="0"/>
              <a:t> </a:t>
            </a:r>
            <a:r>
              <a:rPr kumimoji="1" lang="en-US" altLang="ko-KR" sz="1400" dirty="0" smtClean="0"/>
              <a:t>t+1.</a:t>
            </a:r>
            <a:r>
              <a:rPr kumimoji="1" lang="ko-KR" altLang="en-US" sz="1400" dirty="0" smtClean="0"/>
              <a:t> 주가 조정</a:t>
            </a:r>
            <a:endParaRPr kumimoji="1" lang="ko-KR" altLang="en-US" sz="1400" dirty="0"/>
          </a:p>
        </p:txBody>
      </p:sp>
      <p:sp>
        <p:nvSpPr>
          <p:cNvPr id="10" name="직사각형 9"/>
          <p:cNvSpPr/>
          <p:nvPr/>
        </p:nvSpPr>
        <p:spPr>
          <a:xfrm>
            <a:off x="6089374" y="4392679"/>
            <a:ext cx="1616766" cy="302869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 smtClean="0"/>
              <a:t>t-1.</a:t>
            </a:r>
            <a:r>
              <a:rPr kumimoji="1" lang="ko-KR" altLang="en-US" sz="1400" dirty="0" smtClean="0"/>
              <a:t> 상한가 도달</a:t>
            </a:r>
            <a:endParaRPr kumimoji="1" lang="ko-KR" altLang="en-US" sz="1400" dirty="0"/>
          </a:p>
        </p:txBody>
      </p:sp>
      <p:sp>
        <p:nvSpPr>
          <p:cNvPr id="11" name="직사각형 10"/>
          <p:cNvSpPr/>
          <p:nvPr/>
        </p:nvSpPr>
        <p:spPr>
          <a:xfrm>
            <a:off x="5744881" y="2230227"/>
            <a:ext cx="1616766" cy="302869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 smtClean="0"/>
              <a:t>t,</a:t>
            </a:r>
            <a:r>
              <a:rPr kumimoji="1" lang="ko-KR" altLang="en-US" sz="1400" dirty="0" smtClean="0"/>
              <a:t> </a:t>
            </a:r>
            <a:r>
              <a:rPr kumimoji="1" lang="en-US" altLang="ko-KR" sz="1400" dirty="0" smtClean="0"/>
              <a:t>t+1.</a:t>
            </a:r>
            <a:r>
              <a:rPr kumimoji="1" lang="ko-KR" altLang="en-US" sz="1400" dirty="0" smtClean="0"/>
              <a:t> 주가 조정</a:t>
            </a:r>
            <a:endParaRPr kumimoji="1" lang="ko-KR" altLang="en-US" sz="1400" dirty="0"/>
          </a:p>
        </p:txBody>
      </p:sp>
      <p:sp>
        <p:nvSpPr>
          <p:cNvPr id="12" name="직사각형 11"/>
          <p:cNvSpPr/>
          <p:nvPr/>
        </p:nvSpPr>
        <p:spPr>
          <a:xfrm>
            <a:off x="2355574" y="2804215"/>
            <a:ext cx="606287" cy="1588464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sz="1400" dirty="0"/>
          </a:p>
        </p:txBody>
      </p:sp>
      <p:sp>
        <p:nvSpPr>
          <p:cNvPr id="13" name="직사각형 12"/>
          <p:cNvSpPr/>
          <p:nvPr/>
        </p:nvSpPr>
        <p:spPr>
          <a:xfrm>
            <a:off x="6250120" y="2533096"/>
            <a:ext cx="606287" cy="1263652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806939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898831" y="6356350"/>
            <a:ext cx="2743200" cy="365125"/>
          </a:xfrm>
        </p:spPr>
        <p:txBody>
          <a:bodyPr/>
          <a:lstStyle/>
          <a:p>
            <a:fld id="{8A86C64B-CB9D-0D48-B733-5053A0B1293E}" type="slidenum">
              <a:rPr kumimoji="1" lang="ko-KR" altLang="en-US" smtClean="0"/>
              <a:t>16</a:t>
            </a:fld>
            <a:endParaRPr kumimoji="1"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231" y="0"/>
            <a:ext cx="3850556" cy="68580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2656" y="0"/>
            <a:ext cx="3855697" cy="685800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7081" y="0"/>
            <a:ext cx="38556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6788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288153"/>
            <a:ext cx="12192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>
                <a:latin typeface="Nanum Myeongjo" charset="-127"/>
                <a:ea typeface="Nanum Myeongjo" charset="-127"/>
                <a:cs typeface="Nanum Myeongjo" charset="-127"/>
              </a:rPr>
              <a:t>논문은 세 개의 정례 모두 패턴의 마지막 봉에 아래 꼬리</a:t>
            </a:r>
            <a:r>
              <a:rPr lang="en-US" altLang="ko-KR" dirty="0" smtClean="0">
                <a:latin typeface="Nanum Myeongjo" charset="-127"/>
                <a:ea typeface="Nanum Myeongjo" charset="-127"/>
                <a:cs typeface="Nanum Myeongjo" charset="-127"/>
              </a:rPr>
              <a:t>(lower whisker)</a:t>
            </a:r>
            <a:r>
              <a:rPr lang="ko-KR" altLang="en-US" dirty="0" smtClean="0">
                <a:latin typeface="Nanum Myeongjo" charset="-127"/>
                <a:ea typeface="Nanum Myeongjo" charset="-127"/>
                <a:cs typeface="Nanum Myeongjo" charset="-127"/>
              </a:rPr>
              <a:t>가 있는 등 이러한 특징들을 언급하고 있다</a:t>
            </a:r>
            <a:r>
              <a:rPr lang="en-US" altLang="ko-KR" dirty="0" smtClean="0">
                <a:latin typeface="Nanum Myeongjo" charset="-127"/>
                <a:ea typeface="Nanum Myeongjo" charset="-127"/>
                <a:cs typeface="Nanum Myeongjo" charset="-127"/>
              </a:rPr>
              <a:t>.</a:t>
            </a:r>
          </a:p>
          <a:p>
            <a:r>
              <a:rPr lang="ko-KR" altLang="en-US" dirty="0" smtClean="0">
                <a:latin typeface="Nanum Myeongjo" charset="-127"/>
                <a:ea typeface="Nanum Myeongjo" charset="-127"/>
                <a:cs typeface="Nanum Myeongjo" charset="-127"/>
              </a:rPr>
              <a:t>이러한 아래 꼬리들은 장 막판에 매수세가 출현하여 주가를 반등시키려는 것으로서</a:t>
            </a:r>
            <a:r>
              <a:rPr lang="en-US" altLang="ko-KR" dirty="0" smtClean="0">
                <a:latin typeface="Nanum Myeongjo" charset="-127"/>
                <a:ea typeface="Nanum Myeongjo" charset="-127"/>
                <a:cs typeface="Nanum Myeongjo" charset="-127"/>
              </a:rPr>
              <a:t>,</a:t>
            </a:r>
            <a:r>
              <a:rPr lang="ko-KR" altLang="en-US" dirty="0" smtClean="0">
                <a:latin typeface="Nanum Myeongjo" charset="-127"/>
                <a:ea typeface="Nanum Myeongjo" charset="-127"/>
                <a:cs typeface="Nanum Myeongjo" charset="-127"/>
              </a:rPr>
              <a:t> 종목이 마감한 다음날에 강세를 보일 가능성이 높을 것임을 암시한다</a:t>
            </a:r>
            <a:r>
              <a:rPr lang="en-US" altLang="ko-KR" dirty="0" smtClean="0">
                <a:latin typeface="Nanum Myeongjo" charset="-127"/>
                <a:ea typeface="Nanum Myeongjo" charset="-127"/>
                <a:cs typeface="Nanum Myeongjo" charset="-127"/>
              </a:rPr>
              <a:t>.</a:t>
            </a: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86C64B-CB9D-0D48-B733-5053A0B1293E}" type="slidenum">
              <a:rPr kumimoji="1" lang="ko-KR" altLang="en-US" smtClean="0"/>
              <a:t>17</a:t>
            </a:fld>
            <a:endParaRPr kumimoji="1"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224" y="1212850"/>
            <a:ext cx="3657600" cy="51435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6400" y="1212850"/>
            <a:ext cx="3759200" cy="51181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5600" y="1383616"/>
            <a:ext cx="3670300" cy="4737100"/>
          </a:xfrm>
          <a:prstGeom prst="rect">
            <a:avLst/>
          </a:prstGeom>
        </p:spPr>
      </p:pic>
      <p:sp>
        <p:nvSpPr>
          <p:cNvPr id="7" name="타원 6"/>
          <p:cNvSpPr/>
          <p:nvPr/>
        </p:nvSpPr>
        <p:spPr>
          <a:xfrm>
            <a:off x="3021495" y="2733261"/>
            <a:ext cx="437321" cy="437321"/>
          </a:xfrm>
          <a:prstGeom prst="ellipse">
            <a:avLst/>
          </a:prstGeom>
          <a:noFill/>
          <a:ln w="38100">
            <a:solidFill>
              <a:srgbClr val="FC0E1A"/>
            </a:solidFill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6679095" y="3061252"/>
            <a:ext cx="526497" cy="586409"/>
          </a:xfrm>
          <a:prstGeom prst="ellipse">
            <a:avLst/>
          </a:prstGeom>
          <a:noFill/>
          <a:ln w="38100">
            <a:solidFill>
              <a:srgbClr val="FC0E1A"/>
            </a:solidFill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10425871" y="3210340"/>
            <a:ext cx="437321" cy="437321"/>
          </a:xfrm>
          <a:prstGeom prst="ellipse">
            <a:avLst/>
          </a:prstGeom>
          <a:noFill/>
          <a:ln w="38100">
            <a:solidFill>
              <a:srgbClr val="FC0E1A"/>
            </a:solidFill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43246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666" y="2269753"/>
            <a:ext cx="4461360" cy="669204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0" y="20227"/>
            <a:ext cx="5837582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>
                <a:latin typeface="Nanum Myeongjo" charset="-127"/>
                <a:ea typeface="Nanum Myeongjo" charset="-127"/>
                <a:cs typeface="Nanum Myeongjo" charset="-127"/>
              </a:rPr>
              <a:t>제시한 패턴들로 향후 주가를 예측하기 위한 신경망 학습</a:t>
            </a:r>
            <a:endParaRPr lang="en-US" altLang="ko-KR" dirty="0" smtClean="0">
              <a:latin typeface="Nanum Myeongjo" charset="-127"/>
              <a:ea typeface="Nanum Myeongjo" charset="-127"/>
              <a:cs typeface="Nanum Myeongjo" charset="-127"/>
            </a:endParaRPr>
          </a:p>
          <a:p>
            <a:endParaRPr lang="en-US" altLang="ko-KR" dirty="0">
              <a:latin typeface="Nanum Myeongjo" charset="-127"/>
              <a:ea typeface="Nanum Myeongjo" charset="-127"/>
              <a:cs typeface="Nanum Myeongjo" charset="-127"/>
            </a:endParaRPr>
          </a:p>
          <a:p>
            <a:r>
              <a:rPr lang="ko-KR" altLang="en-US" dirty="0" smtClean="0">
                <a:latin typeface="Nanum Myeongjo" charset="-127"/>
                <a:ea typeface="Nanum Myeongjo" charset="-127"/>
                <a:cs typeface="Nanum Myeongjo" charset="-127"/>
              </a:rPr>
              <a:t>입력 벡터</a:t>
            </a:r>
            <a:endParaRPr lang="en-US" altLang="ko-KR" dirty="0" smtClean="0">
              <a:latin typeface="Nanum Myeongjo" charset="-127"/>
              <a:ea typeface="Nanum Myeongjo" charset="-127"/>
              <a:cs typeface="Nanum Myeongjo" charset="-127"/>
            </a:endParaRPr>
          </a:p>
          <a:p>
            <a:endParaRPr lang="en-US" altLang="ko-KR" dirty="0">
              <a:latin typeface="Nanum Myeongjo" charset="-127"/>
              <a:ea typeface="Nanum Myeongjo" charset="-127"/>
              <a:cs typeface="Nanum Myeongjo" charset="-127"/>
            </a:endParaRPr>
          </a:p>
          <a:p>
            <a:endParaRPr lang="en-US" altLang="ko-KR" dirty="0" smtClean="0">
              <a:latin typeface="Nanum Myeongjo" charset="-127"/>
              <a:ea typeface="Nanum Myeongjo" charset="-127"/>
              <a:cs typeface="Nanum Myeongjo" charset="-127"/>
            </a:endParaRPr>
          </a:p>
          <a:p>
            <a:endParaRPr lang="en-US" altLang="ko-KR" dirty="0">
              <a:latin typeface="Nanum Myeongjo" charset="-127"/>
              <a:ea typeface="Nanum Myeongjo" charset="-127"/>
              <a:cs typeface="Nanum Myeongjo" charset="-127"/>
            </a:endParaRPr>
          </a:p>
          <a:p>
            <a:endParaRPr lang="en-US" altLang="ko-KR" dirty="0" smtClean="0">
              <a:latin typeface="Nanum Myeongjo" charset="-127"/>
              <a:ea typeface="Nanum Myeongjo" charset="-127"/>
              <a:cs typeface="Nanum Myeongjo" charset="-127"/>
            </a:endParaRPr>
          </a:p>
          <a:p>
            <a:r>
              <a:rPr lang="en-US" altLang="ko-KR" dirty="0" smtClean="0">
                <a:latin typeface="Nanum Myeongjo" charset="-127"/>
                <a:ea typeface="Nanum Myeongjo" charset="-127"/>
                <a:cs typeface="Nanum Myeongjo" charset="-127"/>
              </a:rPr>
              <a:t>0~1</a:t>
            </a:r>
            <a:r>
              <a:rPr lang="ko-KR" altLang="en-US" dirty="0">
                <a:latin typeface="Nanum Myeongjo" charset="-127"/>
                <a:ea typeface="Nanum Myeongjo" charset="-127"/>
                <a:cs typeface="Nanum Myeongjo" charset="-127"/>
              </a:rPr>
              <a:t>사이의 값으로 정규화 </a:t>
            </a:r>
            <a:r>
              <a:rPr lang="en-US" altLang="ko-KR" dirty="0" smtClean="0">
                <a:latin typeface="Nanum Myeongjo" charset="-127"/>
                <a:ea typeface="Nanum Myeongjo" charset="-127"/>
                <a:cs typeface="Nanum Myeongjo" charset="-127"/>
              </a:rPr>
              <a:t>						</a:t>
            </a: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86C64B-CB9D-0D48-B733-5053A0B1293E}" type="slidenum">
              <a:rPr kumimoji="1" lang="ko-KR" altLang="en-US" smtClean="0"/>
              <a:t>18</a:t>
            </a:fld>
            <a:endParaRPr kumimoji="1"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8825" y="406311"/>
            <a:ext cx="4738757" cy="147881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5452" y="2864867"/>
            <a:ext cx="4423843" cy="2674882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1105451" y="2914561"/>
            <a:ext cx="10592905" cy="63000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kumimoji="1" lang="ko-KR" altLang="en-US" sz="1600" dirty="0" smtClean="0">
                <a:latin typeface="Nanum Myeongjo" charset="-127"/>
                <a:ea typeface="Nanum Myeongjo" charset="-127"/>
                <a:cs typeface="Nanum Myeongjo" charset="-127"/>
              </a:rPr>
              <a:t>전일 대비 해당 거래일의 가격 변화율</a:t>
            </a:r>
            <a:r>
              <a:rPr kumimoji="1" lang="en-US" altLang="ko-KR" sz="1600" dirty="0" smtClean="0">
                <a:latin typeface="Nanum Myeongjo" charset="-127"/>
                <a:ea typeface="Nanum Myeongjo" charset="-127"/>
                <a:cs typeface="Nanum Myeongjo" charset="-127"/>
              </a:rPr>
              <a:t>(Rate of Change)</a:t>
            </a:r>
            <a:endParaRPr kumimoji="1" lang="ko-KR" altLang="en-US" sz="1600" dirty="0">
              <a:latin typeface="Nanum Myeongjo" charset="-127"/>
              <a:ea typeface="Nanum Myeongjo" charset="-127"/>
              <a:cs typeface="Nanum Myeongjo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105450" y="3544914"/>
            <a:ext cx="10592905" cy="6689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kumimoji="1" lang="en-US" altLang="ko-KR" sz="1600" dirty="0" smtClean="0">
                <a:latin typeface="Nanum Myeongjo" charset="-127"/>
                <a:ea typeface="Nanum Myeongjo" charset="-127"/>
                <a:cs typeface="Nanum Myeongjo" charset="-127"/>
              </a:rPr>
              <a:t>Box Plot</a:t>
            </a:r>
            <a:r>
              <a:rPr kumimoji="1" lang="ko-KR" altLang="en-US" sz="1600" dirty="0" smtClean="0">
                <a:latin typeface="Nanum Myeongjo" charset="-127"/>
                <a:ea typeface="Nanum Myeongjo" charset="-127"/>
                <a:cs typeface="Nanum Myeongjo" charset="-127"/>
              </a:rPr>
              <a:t>의 상자 부분에 해당</a:t>
            </a:r>
            <a:r>
              <a:rPr kumimoji="1" lang="en-US" altLang="ko-KR" sz="1600" dirty="0" smtClean="0">
                <a:latin typeface="Nanum Myeongjo" charset="-127"/>
                <a:ea typeface="Nanum Myeongjo" charset="-127"/>
                <a:cs typeface="Nanum Myeongjo" charset="-127"/>
              </a:rPr>
              <a:t>.</a:t>
            </a:r>
            <a:endParaRPr kumimoji="1" lang="en-US" altLang="ko-KR" sz="1600" dirty="0">
              <a:latin typeface="Nanum Myeongjo" charset="-127"/>
              <a:ea typeface="Nanum Myeongjo" charset="-127"/>
              <a:cs typeface="Nanum Myeongjo" charset="-127"/>
            </a:endParaRPr>
          </a:p>
          <a:p>
            <a:pPr algn="r"/>
            <a:r>
              <a:rPr kumimoji="1" lang="en-US" altLang="ko-KR" sz="1600" dirty="0" smtClean="0">
                <a:latin typeface="Nanum Myeongjo" charset="-127"/>
                <a:ea typeface="Nanum Myeongjo" charset="-127"/>
                <a:cs typeface="Nanum Myeongjo" charset="-127"/>
              </a:rPr>
              <a:t>open</a:t>
            </a:r>
            <a:r>
              <a:rPr kumimoji="1" lang="ko-KR" altLang="en-US" sz="1600" dirty="0" smtClean="0">
                <a:latin typeface="Nanum Myeongjo" charset="-127"/>
                <a:ea typeface="Nanum Myeongjo" charset="-127"/>
                <a:cs typeface="Nanum Myeongjo" charset="-127"/>
              </a:rPr>
              <a:t>이 </a:t>
            </a:r>
            <a:r>
              <a:rPr kumimoji="1" lang="en-US" altLang="ko-KR" sz="1600" dirty="0" smtClean="0">
                <a:latin typeface="Nanum Myeongjo" charset="-127"/>
                <a:ea typeface="Nanum Myeongjo" charset="-127"/>
                <a:cs typeface="Nanum Myeongjo" charset="-127"/>
              </a:rPr>
              <a:t>min</a:t>
            </a:r>
            <a:r>
              <a:rPr kumimoji="1" lang="ko-KR" altLang="en-US" sz="1600" dirty="0" smtClean="0">
                <a:latin typeface="Nanum Myeongjo" charset="-127"/>
                <a:ea typeface="Nanum Myeongjo" charset="-127"/>
                <a:cs typeface="Nanum Myeongjo" charset="-127"/>
              </a:rPr>
              <a:t>이면 양봉</a:t>
            </a:r>
            <a:r>
              <a:rPr kumimoji="1" lang="en-US" altLang="ko-KR" sz="1600" dirty="0" smtClean="0">
                <a:latin typeface="Nanum Myeongjo" charset="-127"/>
                <a:ea typeface="Nanum Myeongjo" charset="-127"/>
                <a:cs typeface="Nanum Myeongjo" charset="-127"/>
              </a:rPr>
              <a:t>,</a:t>
            </a:r>
            <a:r>
              <a:rPr kumimoji="1" lang="ko-KR" altLang="en-US" sz="1600" dirty="0" smtClean="0">
                <a:latin typeface="Nanum Myeongjo" charset="-127"/>
                <a:ea typeface="Nanum Myeongjo" charset="-127"/>
                <a:cs typeface="Nanum Myeongjo" charset="-127"/>
              </a:rPr>
              <a:t> </a:t>
            </a:r>
            <a:r>
              <a:rPr kumimoji="1" lang="en-US" altLang="ko-KR" sz="1600" dirty="0" smtClean="0">
                <a:latin typeface="Nanum Myeongjo" charset="-127"/>
                <a:ea typeface="Nanum Myeongjo" charset="-127"/>
                <a:cs typeface="Nanum Myeongjo" charset="-127"/>
              </a:rPr>
              <a:t>close</a:t>
            </a:r>
            <a:r>
              <a:rPr kumimoji="1" lang="ko-KR" altLang="en-US" sz="1600" dirty="0" smtClean="0">
                <a:latin typeface="Nanum Myeongjo" charset="-127"/>
                <a:ea typeface="Nanum Myeongjo" charset="-127"/>
                <a:cs typeface="Nanum Myeongjo" charset="-127"/>
              </a:rPr>
              <a:t>가 </a:t>
            </a:r>
            <a:r>
              <a:rPr kumimoji="1" lang="en-US" altLang="ko-KR" sz="1600" dirty="0" smtClean="0">
                <a:latin typeface="Nanum Myeongjo" charset="-127"/>
                <a:ea typeface="Nanum Myeongjo" charset="-127"/>
                <a:cs typeface="Nanum Myeongjo" charset="-127"/>
              </a:rPr>
              <a:t>min</a:t>
            </a:r>
            <a:r>
              <a:rPr kumimoji="1" lang="ko-KR" altLang="en-US" sz="1600" dirty="0" smtClean="0">
                <a:latin typeface="Nanum Myeongjo" charset="-127"/>
                <a:ea typeface="Nanum Myeongjo" charset="-127"/>
                <a:cs typeface="Nanum Myeongjo" charset="-127"/>
              </a:rPr>
              <a:t>이면 음봉</a:t>
            </a:r>
            <a:endParaRPr kumimoji="1" lang="ko-KR" altLang="en-US" sz="1600" dirty="0">
              <a:latin typeface="Nanum Myeongjo" charset="-127"/>
              <a:ea typeface="Nanum Myeongjo" charset="-127"/>
              <a:cs typeface="Nanum Myeongjo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098826" y="4214149"/>
            <a:ext cx="10592905" cy="6563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kumimoji="1" lang="en-US" altLang="ko-KR" sz="1600" dirty="0" smtClean="0">
                <a:latin typeface="Nanum Myeongjo" charset="-127"/>
                <a:ea typeface="Nanum Myeongjo" charset="-127"/>
                <a:cs typeface="Nanum Myeongjo" charset="-127"/>
              </a:rPr>
              <a:t>Box Plot</a:t>
            </a:r>
            <a:r>
              <a:rPr kumimoji="1" lang="ko-KR" altLang="en-US" sz="1600" dirty="0" smtClean="0">
                <a:latin typeface="Nanum Myeongjo" charset="-127"/>
                <a:ea typeface="Nanum Myeongjo" charset="-127"/>
                <a:cs typeface="Nanum Myeongjo" charset="-127"/>
              </a:rPr>
              <a:t>의 윗 수염</a:t>
            </a:r>
            <a:r>
              <a:rPr kumimoji="1" lang="en-US" altLang="ko-KR" sz="1600" dirty="0" smtClean="0">
                <a:latin typeface="Nanum Myeongjo" charset="-127"/>
                <a:ea typeface="Nanum Myeongjo" charset="-127"/>
                <a:cs typeface="Nanum Myeongjo" charset="-127"/>
              </a:rPr>
              <a:t>(Upper whisker)</a:t>
            </a:r>
            <a:r>
              <a:rPr kumimoji="1" lang="ko-KR" altLang="en-US" sz="1600" dirty="0" smtClean="0">
                <a:latin typeface="Nanum Myeongjo" charset="-127"/>
                <a:ea typeface="Nanum Myeongjo" charset="-127"/>
                <a:cs typeface="Nanum Myeongjo" charset="-127"/>
              </a:rPr>
              <a:t> 부분에 해당</a:t>
            </a:r>
            <a:r>
              <a:rPr kumimoji="1" lang="en-US" altLang="ko-KR" sz="1600" dirty="0" smtClean="0">
                <a:latin typeface="Nanum Myeongjo" charset="-127"/>
                <a:ea typeface="Nanum Myeongjo" charset="-127"/>
                <a:cs typeface="Nanum Myeongjo" charset="-127"/>
              </a:rPr>
              <a:t>.</a:t>
            </a:r>
            <a:endParaRPr kumimoji="1" lang="en-US" altLang="ko-KR" sz="1600" dirty="0">
              <a:latin typeface="Nanum Myeongjo" charset="-127"/>
              <a:ea typeface="Nanum Myeongjo" charset="-127"/>
              <a:cs typeface="Nanum Myeongjo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105450" y="4870760"/>
            <a:ext cx="10592905" cy="63000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kumimoji="1" lang="en-US" altLang="ko-KR" sz="1600" dirty="0" smtClean="0">
                <a:latin typeface="Nanum Myeongjo" charset="-127"/>
                <a:ea typeface="Nanum Myeongjo" charset="-127"/>
                <a:cs typeface="Nanum Myeongjo" charset="-127"/>
              </a:rPr>
              <a:t>Box Plot</a:t>
            </a:r>
            <a:r>
              <a:rPr kumimoji="1" lang="ko-KR" altLang="en-US" sz="1600" dirty="0" smtClean="0">
                <a:latin typeface="Nanum Myeongjo" charset="-127"/>
                <a:ea typeface="Nanum Myeongjo" charset="-127"/>
                <a:cs typeface="Nanum Myeongjo" charset="-127"/>
              </a:rPr>
              <a:t>의 윗 수염</a:t>
            </a:r>
            <a:r>
              <a:rPr kumimoji="1" lang="en-US" altLang="ko-KR" sz="1600" dirty="0" smtClean="0">
                <a:latin typeface="Nanum Myeongjo" charset="-127"/>
                <a:ea typeface="Nanum Myeongjo" charset="-127"/>
                <a:cs typeface="Nanum Myeongjo" charset="-127"/>
              </a:rPr>
              <a:t>(Upper whisker)</a:t>
            </a:r>
            <a:r>
              <a:rPr kumimoji="1" lang="ko-KR" altLang="en-US" sz="1600" dirty="0" smtClean="0">
                <a:latin typeface="Nanum Myeongjo" charset="-127"/>
                <a:ea typeface="Nanum Myeongjo" charset="-127"/>
                <a:cs typeface="Nanum Myeongjo" charset="-127"/>
              </a:rPr>
              <a:t> 부분에 해당</a:t>
            </a:r>
            <a:r>
              <a:rPr kumimoji="1" lang="en-US" altLang="ko-KR" sz="1600" dirty="0" smtClean="0">
                <a:latin typeface="Nanum Myeongjo" charset="-127"/>
                <a:ea typeface="Nanum Myeongjo" charset="-127"/>
                <a:cs typeface="Nanum Myeongjo" charset="-127"/>
              </a:rPr>
              <a:t>.</a:t>
            </a:r>
            <a:endParaRPr kumimoji="1" lang="en-US" altLang="ko-KR" sz="1600" dirty="0">
              <a:latin typeface="Nanum Myeongjo" charset="-127"/>
              <a:ea typeface="Nanum Myeongjo" charset="-127"/>
              <a:cs typeface="Nanum Myeongjo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098827" y="2281768"/>
            <a:ext cx="10592905" cy="63000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kumimoji="1" lang="ko-KR" altLang="en-US" sz="1600" dirty="0">
                <a:latin typeface="Nanum Myeongjo" charset="-127"/>
                <a:ea typeface="Nanum Myeongjo" charset="-127"/>
                <a:cs typeface="Nanum Myeongjo" charset="-127"/>
              </a:rPr>
              <a:t>주가가 이동평균선과 어느 정도 떨어져 있는가</a:t>
            </a:r>
            <a:r>
              <a:rPr kumimoji="1" lang="en-US" altLang="ko-KR" sz="1600" dirty="0">
                <a:latin typeface="Nanum Myeongjo" charset="-127"/>
                <a:ea typeface="Nanum Myeongjo" charset="-127"/>
                <a:cs typeface="Nanum Myeongjo" charset="-127"/>
              </a:rPr>
              <a:t>(</a:t>
            </a:r>
            <a:r>
              <a:rPr kumimoji="1" lang="ko-KR" altLang="en-US" sz="1600" dirty="0">
                <a:latin typeface="Nanum Myeongjo" charset="-127"/>
                <a:ea typeface="Nanum Myeongjo" charset="-127"/>
                <a:cs typeface="Nanum Myeongjo" charset="-127"/>
              </a:rPr>
              <a:t>벌어진 거리</a:t>
            </a:r>
            <a:r>
              <a:rPr kumimoji="1" lang="en-US" altLang="ko-KR" sz="1600" dirty="0">
                <a:latin typeface="Nanum Myeongjo" charset="-127"/>
                <a:ea typeface="Nanum Myeongjo" charset="-127"/>
                <a:cs typeface="Nanum Myeongjo" charset="-127"/>
              </a:rPr>
              <a:t>)</a:t>
            </a:r>
            <a:r>
              <a:rPr kumimoji="1" lang="ko-KR" altLang="en-US" sz="1600" dirty="0">
                <a:latin typeface="Nanum Myeongjo" charset="-127"/>
                <a:ea typeface="Nanum Myeongjo" charset="-127"/>
                <a:cs typeface="Nanum Myeongjo" charset="-127"/>
              </a:rPr>
              <a:t>를 말한다</a:t>
            </a:r>
            <a:r>
              <a:rPr kumimoji="1" lang="en-US" altLang="ko-KR" sz="1600" dirty="0" smtClean="0">
                <a:latin typeface="Nanum Myeongjo" charset="-127"/>
                <a:ea typeface="Nanum Myeongjo" charset="-127"/>
                <a:cs typeface="Nanum Myeongjo" charset="-127"/>
              </a:rPr>
              <a:t>.</a:t>
            </a:r>
          </a:p>
          <a:p>
            <a:pPr algn="r"/>
            <a:r>
              <a:rPr kumimoji="1" lang="ko-KR" altLang="en-US" sz="1600" dirty="0" smtClean="0">
                <a:latin typeface="Nanum Myeongjo" charset="-127"/>
                <a:ea typeface="Nanum Myeongjo" charset="-127"/>
                <a:cs typeface="Nanum Myeongjo" charset="-127"/>
              </a:rPr>
              <a:t>이격도라고 부름</a:t>
            </a:r>
            <a:r>
              <a:rPr kumimoji="1" lang="en-US" altLang="ko-KR" sz="1600" dirty="0" smtClean="0">
                <a:latin typeface="Nanum Myeongjo" charset="-127"/>
                <a:ea typeface="Nanum Myeongjo" charset="-127"/>
                <a:cs typeface="Nanum Myeongjo" charset="-127"/>
              </a:rPr>
              <a:t>(</a:t>
            </a:r>
            <a:r>
              <a:rPr kumimoji="1" lang="en-US" altLang="ko-KR" sz="1600" dirty="0" err="1" smtClean="0">
                <a:latin typeface="Nanum Myeongjo" charset="-127"/>
                <a:ea typeface="Nanum Myeongjo" charset="-127"/>
                <a:cs typeface="Nanum Myeongjo" charset="-127"/>
              </a:rPr>
              <a:t>Disprity</a:t>
            </a:r>
            <a:r>
              <a:rPr kumimoji="1" lang="en-US" altLang="ko-KR" sz="1600" dirty="0" smtClean="0">
                <a:latin typeface="Nanum Myeongjo" charset="-127"/>
                <a:ea typeface="Nanum Myeongjo" charset="-127"/>
                <a:cs typeface="Nanum Myeongjo" charset="-127"/>
              </a:rPr>
              <a:t>)</a:t>
            </a:r>
            <a:endParaRPr kumimoji="1" lang="ko-KR" altLang="en-US" sz="1600" dirty="0">
              <a:latin typeface="Nanum Myeongjo" charset="-127"/>
              <a:ea typeface="Nanum Myeongjo" charset="-127"/>
              <a:cs typeface="Nanum Myeongjo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098825" y="5497446"/>
            <a:ext cx="10592905" cy="63000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kumimoji="1" lang="ko-KR" altLang="en-US" sz="1600" dirty="0" smtClean="0">
                <a:latin typeface="Nanum Myeongjo" charset="-127"/>
                <a:ea typeface="Nanum Myeongjo" charset="-127"/>
                <a:cs typeface="Nanum Myeongjo" charset="-127"/>
              </a:rPr>
              <a:t>거래량 이동 평균선의 기울기</a:t>
            </a:r>
            <a:endParaRPr kumimoji="1" lang="en-US" altLang="ko-KR" sz="1600" dirty="0">
              <a:latin typeface="Nanum Myeongjo" charset="-127"/>
              <a:ea typeface="Nanum Myeongjo" charset="-127"/>
              <a:cs typeface="Nanum Myeongjo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9195" y="5646996"/>
            <a:ext cx="2251720" cy="305014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1105449" y="6124132"/>
            <a:ext cx="10592905" cy="63000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kumimoji="1" lang="ko-KR" altLang="en-US" sz="1600" dirty="0" smtClean="0">
                <a:latin typeface="Nanum Myeongjo" charset="-127"/>
                <a:ea typeface="Nanum Myeongjo" charset="-127"/>
                <a:cs typeface="Nanum Myeongjo" charset="-127"/>
              </a:rPr>
              <a:t>거래량 이동 평균과 거래량과의 거리</a:t>
            </a:r>
            <a:endParaRPr kumimoji="1" lang="en-US" altLang="ko-KR" sz="1600" dirty="0">
              <a:latin typeface="Nanum Myeongjo" charset="-127"/>
              <a:ea typeface="Nanum Myeongjo" charset="-127"/>
              <a:cs typeface="Nanum Myeongjo" charset="-127"/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1686990" y="6234696"/>
            <a:ext cx="2240487" cy="347317"/>
            <a:chOff x="1545457" y="6203006"/>
            <a:chExt cx="2240487" cy="347317"/>
          </a:xfrm>
        </p:grpSpPr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165502" y="6230003"/>
              <a:ext cx="1620442" cy="320320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545457" y="6203006"/>
              <a:ext cx="722315" cy="323141"/>
            </a:xfrm>
            <a:prstGeom prst="rect">
              <a:avLst/>
            </a:prstGeom>
          </p:spPr>
        </p:pic>
      </p:grpSp>
      <p:sp>
        <p:nvSpPr>
          <p:cNvPr id="19" name="직사각형 18"/>
          <p:cNvSpPr/>
          <p:nvPr/>
        </p:nvSpPr>
        <p:spPr>
          <a:xfrm>
            <a:off x="6508851" y="-21736"/>
            <a:ext cx="583758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dirty="0" smtClean="0">
              <a:latin typeface="Nanum Myeongjo" charset="-127"/>
              <a:ea typeface="Nanum Myeongjo" charset="-127"/>
              <a:cs typeface="Nanum Myeongjo" charset="-127"/>
            </a:endParaRPr>
          </a:p>
          <a:p>
            <a:endParaRPr lang="en-US" altLang="ko-KR" dirty="0">
              <a:latin typeface="Nanum Myeongjo" charset="-127"/>
              <a:ea typeface="Nanum Myeongjo" charset="-127"/>
              <a:cs typeface="Nanum Myeongjo" charset="-127"/>
            </a:endParaRPr>
          </a:p>
          <a:p>
            <a:r>
              <a:rPr lang="ko-KR" altLang="en-US" dirty="0" smtClean="0">
                <a:latin typeface="Nanum Myeongjo" charset="-127"/>
                <a:ea typeface="Nanum Myeongjo" charset="-127"/>
                <a:cs typeface="Nanum Myeongjo" charset="-127"/>
              </a:rPr>
              <a:t>출력</a:t>
            </a:r>
            <a:endParaRPr lang="en-US" altLang="ko-KR" dirty="0" smtClean="0">
              <a:latin typeface="Nanum Myeongjo" charset="-127"/>
              <a:ea typeface="Nanum Myeongjo" charset="-127"/>
              <a:cs typeface="Nanum Myeongjo" charset="-127"/>
            </a:endParaRPr>
          </a:p>
          <a:p>
            <a:r>
              <a:rPr lang="en-US" altLang="ko-KR" dirty="0">
                <a:latin typeface="Nanum Myeongjo" charset="-127"/>
                <a:ea typeface="Nanum Myeongjo" charset="-127"/>
                <a:cs typeface="Nanum Myeongjo" charset="-127"/>
              </a:rPr>
              <a:t>	</a:t>
            </a:r>
            <a:r>
              <a:rPr lang="en-US" altLang="ko-KR" dirty="0" smtClean="0">
                <a:latin typeface="Nanum Myeongjo" charset="-127"/>
                <a:ea typeface="Nanum Myeongjo" charset="-127"/>
                <a:cs typeface="Nanum Myeongjo" charset="-127"/>
              </a:rPr>
              <a:t>	</a:t>
            </a:r>
          </a:p>
          <a:p>
            <a:r>
              <a:rPr lang="en-US" altLang="ko-KR" dirty="0">
                <a:latin typeface="Nanum Myeongjo" charset="-127"/>
                <a:ea typeface="Nanum Myeongjo" charset="-127"/>
                <a:cs typeface="Nanum Myeongjo" charset="-127"/>
              </a:rPr>
              <a:t>	</a:t>
            </a:r>
            <a:r>
              <a:rPr lang="en-US" altLang="ko-KR" dirty="0" smtClean="0">
                <a:latin typeface="Nanum Myeongjo" charset="-127"/>
                <a:ea typeface="Nanum Myeongjo" charset="-127"/>
                <a:cs typeface="Nanum Myeongjo" charset="-127"/>
              </a:rPr>
              <a:t>	</a:t>
            </a:r>
            <a:r>
              <a:rPr lang="ko-KR" altLang="en-US" dirty="0" smtClean="0">
                <a:latin typeface="Nanum Myeongjo" charset="-127"/>
                <a:ea typeface="Nanum Myeongjo" charset="-127"/>
                <a:cs typeface="Nanum Myeongjo" charset="-127"/>
              </a:rPr>
              <a:t>미래 가격 변동률의 누적 할인값</a:t>
            </a:r>
            <a:endParaRPr lang="en-US" altLang="ko-KR" dirty="0" smtClean="0">
              <a:latin typeface="Nanum Myeongjo" charset="-127"/>
              <a:ea typeface="Nanum Myeongjo" charset="-127"/>
              <a:cs typeface="Nanum Myeongjo" charset="-127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32098" y="256579"/>
            <a:ext cx="3859971" cy="691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333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138562"/>
            <a:ext cx="1219200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>
                <a:latin typeface="Nanum Myeongjo" charset="-127"/>
                <a:ea typeface="Nanum Myeongjo" charset="-127"/>
                <a:cs typeface="Nanum Myeongjo" charset="-127"/>
              </a:rPr>
              <a:t>실험</a:t>
            </a:r>
            <a:endParaRPr lang="en-US" altLang="ko-KR" dirty="0" smtClean="0">
              <a:latin typeface="Nanum Myeongjo" charset="-127"/>
              <a:ea typeface="Nanum Myeongjo" charset="-127"/>
              <a:cs typeface="Nanum Myeongjo" charset="-127"/>
            </a:endParaRPr>
          </a:p>
          <a:p>
            <a:endParaRPr lang="en-US" altLang="ko-KR" dirty="0">
              <a:latin typeface="Nanum Myeongjo" charset="-127"/>
              <a:ea typeface="Nanum Myeongjo" charset="-127"/>
              <a:cs typeface="Nanum Myeongjo" charset="-127"/>
            </a:endParaRPr>
          </a:p>
          <a:p>
            <a:endParaRPr lang="en-US" altLang="ko-KR" dirty="0" smtClean="0">
              <a:latin typeface="Nanum Myeongjo" charset="-127"/>
              <a:ea typeface="Nanum Myeongjo" charset="-127"/>
              <a:cs typeface="Nanum Myeongjo" charset="-127"/>
            </a:endParaRPr>
          </a:p>
          <a:p>
            <a:endParaRPr lang="en-US" altLang="ko-KR" dirty="0">
              <a:latin typeface="Nanum Myeongjo" charset="-127"/>
              <a:ea typeface="Nanum Myeongjo" charset="-127"/>
              <a:cs typeface="Nanum Myeongjo" charset="-127"/>
            </a:endParaRPr>
          </a:p>
          <a:p>
            <a:endParaRPr lang="en-US" altLang="ko-KR" dirty="0" smtClean="0">
              <a:latin typeface="Nanum Myeongjo" charset="-127"/>
              <a:ea typeface="Nanum Myeongjo" charset="-127"/>
              <a:cs typeface="Nanum Myeongjo" charset="-127"/>
            </a:endParaRPr>
          </a:p>
          <a:p>
            <a:endParaRPr lang="en-US" altLang="ko-KR" dirty="0">
              <a:latin typeface="Nanum Myeongjo" charset="-127"/>
              <a:ea typeface="Nanum Myeongjo" charset="-127"/>
              <a:cs typeface="Nanum Myeongjo" charset="-127"/>
            </a:endParaRPr>
          </a:p>
          <a:p>
            <a:endParaRPr lang="en-US" altLang="ko-KR" dirty="0" smtClean="0">
              <a:latin typeface="Nanum Myeongjo" charset="-127"/>
              <a:ea typeface="Nanum Myeongjo" charset="-127"/>
              <a:cs typeface="Nanum Myeongjo" charset="-127"/>
            </a:endParaRPr>
          </a:p>
          <a:p>
            <a:endParaRPr lang="en-US" altLang="ko-KR" dirty="0">
              <a:latin typeface="Nanum Myeongjo" charset="-127"/>
              <a:ea typeface="Nanum Myeongjo" charset="-127"/>
              <a:cs typeface="Nanum Myeongjo" charset="-127"/>
            </a:endParaRPr>
          </a:p>
          <a:p>
            <a:endParaRPr lang="en-US" altLang="ko-KR" dirty="0" smtClean="0">
              <a:latin typeface="Nanum Myeongjo" charset="-127"/>
              <a:ea typeface="Nanum Myeongjo" charset="-127"/>
              <a:cs typeface="Nanum Myeongjo" charset="-127"/>
            </a:endParaRPr>
          </a:p>
          <a:p>
            <a:endParaRPr lang="en-US" altLang="ko-KR" dirty="0">
              <a:latin typeface="Nanum Myeongjo" charset="-127"/>
              <a:ea typeface="Nanum Myeongjo" charset="-127"/>
              <a:cs typeface="Nanum Myeongjo" charset="-127"/>
            </a:endParaRPr>
          </a:p>
          <a:p>
            <a:r>
              <a:rPr lang="en-US" altLang="ko-KR" dirty="0" smtClean="0"/>
              <a:t>6</a:t>
            </a:r>
            <a:r>
              <a:rPr lang="ko-KR" altLang="en-US" dirty="0" smtClean="0"/>
              <a:t>번</a:t>
            </a:r>
            <a:r>
              <a:rPr lang="en-US" altLang="ko-KR" dirty="0" smtClean="0"/>
              <a:t>. </a:t>
            </a:r>
            <a:r>
              <a:rPr lang="en-US" altLang="ko-KR" dirty="0"/>
              <a:t>J. W. Lee, J. Oh, "Integrated Multiple Simulation for Optimizing Performance of Stock Trading Systems based on Neural Networks," Journal of Korea Information </a:t>
            </a:r>
            <a:r>
              <a:rPr lang="en-US" altLang="ko-KR" dirty="0" err="1"/>
              <a:t>Proocessing</a:t>
            </a:r>
            <a:r>
              <a:rPr lang="en-US" altLang="ko-KR" dirty="0"/>
              <a:t> Society B, vol.14-B, no.2, pp.127-134, 2007. (in Korean</a:t>
            </a:r>
            <a:r>
              <a:rPr lang="en-US" altLang="ko-KR" dirty="0" smtClean="0"/>
              <a:t>)</a:t>
            </a:r>
          </a:p>
          <a:p>
            <a:endParaRPr lang="en-US" altLang="ko-KR" dirty="0">
              <a:latin typeface="Nanum Myeongjo" charset="-127"/>
              <a:ea typeface="Nanum Myeongjo" charset="-127"/>
              <a:cs typeface="Nanum Myeongjo" charset="-127"/>
            </a:endParaRPr>
          </a:p>
          <a:p>
            <a:r>
              <a:rPr lang="ko-KR" altLang="en-US" dirty="0" smtClean="0">
                <a:latin typeface="Nanum Myeongjo" charset="-127"/>
                <a:ea typeface="Nanum Myeongjo" charset="-127"/>
                <a:cs typeface="Nanum Myeongjo" charset="-127"/>
              </a:rPr>
              <a:t>패턴별로 예측기 구축</a:t>
            </a:r>
            <a:r>
              <a:rPr lang="en-US" altLang="ko-KR" dirty="0" smtClean="0">
                <a:latin typeface="Nanum Myeongjo" charset="-127"/>
                <a:ea typeface="Nanum Myeongjo" charset="-127"/>
                <a:cs typeface="Nanum Myeongjo" charset="-127"/>
              </a:rPr>
              <a:t>,</a:t>
            </a:r>
            <a:r>
              <a:rPr lang="ko-KR" altLang="en-US" dirty="0" smtClean="0">
                <a:latin typeface="Nanum Myeongjo" charset="-127"/>
                <a:ea typeface="Nanum Myeongjo" charset="-127"/>
                <a:cs typeface="Nanum Myeongjo" charset="-127"/>
              </a:rPr>
              <a:t> 각 예측기에 대해 </a:t>
            </a:r>
            <a:r>
              <a:rPr lang="en-US" altLang="ko-KR" dirty="0" smtClean="0">
                <a:latin typeface="Nanum Myeongjo" charset="-127"/>
                <a:ea typeface="Nanum Myeongjo" charset="-127"/>
                <a:cs typeface="Nanum Myeongjo" charset="-127"/>
              </a:rPr>
              <a:t>‘</a:t>
            </a:r>
            <a:r>
              <a:rPr lang="ko-KR" altLang="en-US" dirty="0" smtClean="0">
                <a:latin typeface="Nanum Myeongjo" charset="-127"/>
                <a:ea typeface="Nanum Myeongjo" charset="-127"/>
                <a:cs typeface="Nanum Myeongjo" charset="-127"/>
              </a:rPr>
              <a:t>정책 선정 집합</a:t>
            </a:r>
            <a:r>
              <a:rPr lang="en-US" altLang="ko-KR" dirty="0" smtClean="0">
                <a:latin typeface="Nanum Myeongjo" charset="-127"/>
                <a:ea typeface="Nanum Myeongjo" charset="-127"/>
                <a:cs typeface="Nanum Myeongjo" charset="-127"/>
              </a:rPr>
              <a:t>’</a:t>
            </a:r>
            <a:r>
              <a:rPr lang="ko-KR" altLang="en-US" dirty="0" smtClean="0">
                <a:latin typeface="Nanum Myeongjo" charset="-127"/>
                <a:ea typeface="Nanum Myeongjo" charset="-127"/>
                <a:cs typeface="Nanum Myeongjo" charset="-127"/>
              </a:rPr>
              <a:t>을 사용하여 예측기별로 최적 거래 정책을 선정</a:t>
            </a:r>
            <a:endParaRPr lang="en-US" altLang="ko-KR" dirty="0">
              <a:latin typeface="Nanum Myeongjo" charset="-127"/>
              <a:ea typeface="Nanum Myeongjo" charset="-127"/>
              <a:cs typeface="Nanum Myeongjo" charset="-127"/>
            </a:endParaRPr>
          </a:p>
          <a:p>
            <a:r>
              <a:rPr lang="ko-KR" altLang="en-US" dirty="0" smtClean="0">
                <a:latin typeface="Nanum Myeongjo" charset="-127"/>
                <a:ea typeface="Nanum Myeongjo" charset="-127"/>
                <a:cs typeface="Nanum Myeongjo" charset="-127"/>
              </a:rPr>
              <a:t>주어진 예측 신경망에 최적화된 하이퍼파라미터를 찾는 것으로 보임</a:t>
            </a:r>
            <a:endParaRPr lang="en-US" altLang="ko-KR" dirty="0" smtClean="0">
              <a:latin typeface="Nanum Myeongjo" charset="-127"/>
              <a:ea typeface="Nanum Myeongjo" charset="-127"/>
              <a:cs typeface="Nanum Myeongjo" charset="-127"/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86C64B-CB9D-0D48-B733-5053A0B1293E}" type="slidenum">
              <a:rPr kumimoji="1" lang="ko-KR" altLang="en-US" smtClean="0"/>
              <a:t>19</a:t>
            </a:fld>
            <a:endParaRPr kumimoji="1"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83" y="663522"/>
            <a:ext cx="5594074" cy="2012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725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ctrTitle"/>
          </p:nvPr>
        </p:nvSpPr>
        <p:spPr>
          <a:xfrm>
            <a:off x="1456941" y="1121884"/>
            <a:ext cx="9172100" cy="2025557"/>
          </a:xfrm>
        </p:spPr>
        <p:txBody>
          <a:bodyPr>
            <a:normAutofit/>
          </a:bodyPr>
          <a:lstStyle/>
          <a:p>
            <a:pPr latinLnBrk="0">
              <a:defRPr/>
            </a:pPr>
            <a:r>
              <a:rPr lang="ko-KR" altLang="en-US" sz="2000" dirty="0" smtClean="0">
                <a:latin typeface="Nanum Myeongjo" charset="-127"/>
                <a:ea typeface="Nanum Myeongjo" charset="-127"/>
                <a:cs typeface="Nanum Myeongjo" charset="-127"/>
              </a:rPr>
              <a:t>이재원 </a:t>
            </a:r>
            <a:r>
              <a:rPr lang="en-US" altLang="ko-KR" sz="2000" dirty="0">
                <a:latin typeface="Nanum Myeongjo" charset="-127"/>
                <a:ea typeface="Nanum Myeongjo" charset="-127"/>
                <a:cs typeface="Nanum Myeongjo" charset="-127"/>
              </a:rPr>
              <a:t>(</a:t>
            </a:r>
            <a:r>
              <a:rPr lang="en-US" altLang="ko-KR" sz="2000" dirty="0" smtClean="0">
                <a:latin typeface="Nanum Myeongjo" charset="-127"/>
                <a:ea typeface="Nanum Myeongjo" charset="-127"/>
                <a:cs typeface="Nanum Myeongjo" charset="-127"/>
              </a:rPr>
              <a:t>2013). </a:t>
            </a:r>
            <a:r>
              <a:rPr lang="ko-KR" altLang="en-US" sz="2000" dirty="0">
                <a:latin typeface="Nanum Myeongjo" charset="-127"/>
                <a:ea typeface="Nanum Myeongjo" charset="-127"/>
                <a:cs typeface="Nanum Myeongjo" charset="-127"/>
              </a:rPr>
              <a:t>고변동 주가 패턴의 감독 학습에 기반한 주식 거래 시스템</a:t>
            </a:r>
            <a:r>
              <a:rPr lang="en-US" altLang="ko-KR" sz="2000" dirty="0" smtClean="0">
                <a:latin typeface="Nanum Myeongjo" charset="-127"/>
                <a:ea typeface="Nanum Myeongjo" charset="-127"/>
                <a:cs typeface="Nanum Myeongjo" charset="-127"/>
              </a:rPr>
              <a:t>. </a:t>
            </a:r>
            <a:r>
              <a:rPr lang="ko-KR" altLang="en-US" sz="2000" dirty="0">
                <a:latin typeface="Nanum Myeongjo" charset="-127"/>
                <a:ea typeface="Nanum Myeongjo" charset="-127"/>
                <a:cs typeface="Nanum Myeongjo" charset="-127"/>
              </a:rPr>
              <a:t>정보과학회논문지 </a:t>
            </a:r>
            <a:r>
              <a:rPr lang="en-US" altLang="ko-KR" sz="2000" dirty="0">
                <a:latin typeface="Nanum Myeongjo" charset="-127"/>
                <a:ea typeface="Nanum Myeongjo" charset="-127"/>
                <a:cs typeface="Nanum Myeongjo" charset="-127"/>
              </a:rPr>
              <a:t>: </a:t>
            </a:r>
            <a:r>
              <a:rPr lang="ko-KR" altLang="en-US" sz="2000" dirty="0">
                <a:latin typeface="Nanum Myeongjo" charset="-127"/>
                <a:ea typeface="Nanum Myeongjo" charset="-127"/>
                <a:cs typeface="Nanum Myeongjo" charset="-127"/>
              </a:rPr>
              <a:t>컴퓨팅의 실제 및 레터 제</a:t>
            </a:r>
            <a:r>
              <a:rPr lang="en-US" altLang="ko-KR" sz="2000" dirty="0">
                <a:latin typeface="Nanum Myeongjo" charset="-127"/>
                <a:ea typeface="Nanum Myeongjo" charset="-127"/>
                <a:cs typeface="Nanum Myeongjo" charset="-127"/>
              </a:rPr>
              <a:t>19</a:t>
            </a:r>
            <a:r>
              <a:rPr lang="ko-KR" altLang="en-US" sz="2000" dirty="0">
                <a:latin typeface="Nanum Myeongjo" charset="-127"/>
                <a:ea typeface="Nanum Myeongjo" charset="-127"/>
                <a:cs typeface="Nanum Myeongjo" charset="-127"/>
              </a:rPr>
              <a:t>권 제</a:t>
            </a:r>
            <a:r>
              <a:rPr lang="en-US" altLang="ko-KR" sz="2000" dirty="0">
                <a:latin typeface="Nanum Myeongjo" charset="-127"/>
                <a:ea typeface="Nanum Myeongjo" charset="-127"/>
                <a:cs typeface="Nanum Myeongjo" charset="-127"/>
              </a:rPr>
              <a:t>1</a:t>
            </a:r>
            <a:r>
              <a:rPr lang="ko-KR" altLang="en-US" sz="2000" dirty="0">
                <a:latin typeface="Nanum Myeongjo" charset="-127"/>
                <a:ea typeface="Nanum Myeongjo" charset="-127"/>
                <a:cs typeface="Nanum Myeongjo" charset="-127"/>
              </a:rPr>
              <a:t>호</a:t>
            </a:r>
            <a:r>
              <a:rPr lang="en-US" altLang="ko-KR" sz="2000" dirty="0" smtClean="0">
                <a:latin typeface="Nanum Myeongjo" charset="-127"/>
                <a:ea typeface="Nanum Myeongjo" charset="-127"/>
                <a:cs typeface="Nanum Myeongjo" charset="-127"/>
              </a:rPr>
              <a:t>, 23-29. </a:t>
            </a:r>
            <a:r>
              <a:rPr lang="en-US" altLang="ko-KR" sz="2000" dirty="0" smtClean="0">
                <a:solidFill>
                  <a:srgbClr val="000000"/>
                </a:solidFill>
                <a:latin typeface="Nanum Myeongjo" charset="-127"/>
                <a:ea typeface="Nanum Myeongjo" charset="-127"/>
                <a:cs typeface="Nanum Myeongjo" charset="-127"/>
                <a:hlinkClick r:id="rId2"/>
              </a:rPr>
              <a:t>dbpia </a:t>
            </a:r>
            <a:r>
              <a:rPr lang="en-US" altLang="ko-KR" sz="2000" dirty="0">
                <a:solidFill>
                  <a:srgbClr val="000000"/>
                </a:solidFill>
                <a:latin typeface="Nanum Myeongjo" charset="-127"/>
                <a:ea typeface="Nanum Myeongjo" charset="-127"/>
                <a:cs typeface="Nanum Myeongjo" charset="-127"/>
                <a:hlinkClick r:id="rId2"/>
              </a:rPr>
              <a:t>Link</a:t>
            </a:r>
            <a:endParaRPr lang="ko-KR" altLang="en-US" sz="2000" dirty="0">
              <a:solidFill>
                <a:srgbClr val="000000"/>
              </a:solidFill>
              <a:latin typeface="Nanum Myeongjo" charset="-127"/>
              <a:ea typeface="Nanum Myeongjo" charset="-127"/>
              <a:cs typeface="Nanum Myeongjo" charset="-127"/>
            </a:endParaRPr>
          </a:p>
        </p:txBody>
      </p:sp>
      <p:cxnSp>
        <p:nvCxnSpPr>
          <p:cNvPr id="7" name="직선 연결선[R] 6"/>
          <p:cNvCxnSpPr/>
          <p:nvPr/>
        </p:nvCxnSpPr>
        <p:spPr>
          <a:xfrm>
            <a:off x="765313" y="3337073"/>
            <a:ext cx="10555357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7857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138562"/>
            <a:ext cx="12192000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>
                <a:latin typeface="Nanum Myeongjo" charset="-127"/>
                <a:ea typeface="Nanum Myeongjo" charset="-127"/>
                <a:cs typeface="Nanum Myeongjo" charset="-127"/>
              </a:rPr>
              <a:t>실험</a:t>
            </a:r>
            <a:endParaRPr lang="en-US" altLang="ko-KR" dirty="0" smtClean="0">
              <a:latin typeface="Nanum Myeongjo" charset="-127"/>
              <a:ea typeface="Nanum Myeongjo" charset="-127"/>
              <a:cs typeface="Nanum Myeongjo" charset="-127"/>
            </a:endParaRPr>
          </a:p>
          <a:p>
            <a:endParaRPr lang="en-US" altLang="ko-KR" dirty="0">
              <a:latin typeface="Nanum Myeongjo" charset="-127"/>
              <a:ea typeface="Nanum Myeongjo" charset="-127"/>
              <a:cs typeface="Nanum Myeongjo" charset="-127"/>
            </a:endParaRPr>
          </a:p>
          <a:p>
            <a:endParaRPr lang="en-US" altLang="ko-KR" dirty="0" smtClean="0">
              <a:latin typeface="Nanum Myeongjo" charset="-127"/>
              <a:ea typeface="Nanum Myeongjo" charset="-127"/>
              <a:cs typeface="Nanum Myeongjo" charset="-127"/>
            </a:endParaRPr>
          </a:p>
          <a:p>
            <a:endParaRPr lang="en-US" altLang="ko-KR" dirty="0">
              <a:latin typeface="Nanum Myeongjo" charset="-127"/>
              <a:ea typeface="Nanum Myeongjo" charset="-127"/>
              <a:cs typeface="Nanum Myeongjo" charset="-127"/>
            </a:endParaRPr>
          </a:p>
          <a:p>
            <a:endParaRPr lang="en-US" altLang="ko-KR" dirty="0" smtClean="0">
              <a:latin typeface="Nanum Myeongjo" charset="-127"/>
              <a:ea typeface="Nanum Myeongjo" charset="-127"/>
              <a:cs typeface="Nanum Myeongjo" charset="-127"/>
            </a:endParaRPr>
          </a:p>
          <a:p>
            <a:endParaRPr lang="en-US" altLang="ko-KR" dirty="0">
              <a:latin typeface="Nanum Myeongjo" charset="-127"/>
              <a:ea typeface="Nanum Myeongjo" charset="-127"/>
              <a:cs typeface="Nanum Myeongjo" charset="-127"/>
            </a:endParaRPr>
          </a:p>
          <a:p>
            <a:endParaRPr lang="en-US" altLang="ko-KR" dirty="0" smtClean="0">
              <a:latin typeface="Nanum Myeongjo" charset="-127"/>
              <a:ea typeface="Nanum Myeongjo" charset="-127"/>
              <a:cs typeface="Nanum Myeongjo" charset="-127"/>
            </a:endParaRPr>
          </a:p>
          <a:p>
            <a:endParaRPr lang="en-US" altLang="ko-KR" dirty="0" smtClean="0">
              <a:latin typeface="Nanum Myeongjo" charset="-127"/>
              <a:ea typeface="Nanum Myeongjo" charset="-127"/>
              <a:cs typeface="Nanum Myeongjo" charset="-127"/>
            </a:endParaRPr>
          </a:p>
          <a:p>
            <a:endParaRPr lang="en-US" altLang="ko-KR" dirty="0">
              <a:latin typeface="Nanum Myeongjo" charset="-127"/>
              <a:ea typeface="Nanum Myeongjo" charset="-127"/>
              <a:cs typeface="Nanum Myeongjo" charset="-127"/>
            </a:endParaRPr>
          </a:p>
          <a:p>
            <a:endParaRPr lang="en-US" altLang="ko-KR" dirty="0">
              <a:latin typeface="Nanum Myeongjo" charset="-127"/>
              <a:ea typeface="Nanum Myeongjo" charset="-127"/>
              <a:cs typeface="Nanum Myeongjo" charset="-127"/>
            </a:endParaRPr>
          </a:p>
          <a:p>
            <a:endParaRPr lang="en-US" altLang="ko-KR" dirty="0" smtClean="0">
              <a:latin typeface="Nanum Myeongjo" charset="-127"/>
              <a:ea typeface="Nanum Myeongjo" charset="-127"/>
              <a:cs typeface="Nanum Myeongjo" charset="-127"/>
            </a:endParaRPr>
          </a:p>
          <a:p>
            <a:endParaRPr lang="en-US" altLang="ko-KR" dirty="0">
              <a:latin typeface="Nanum Myeongjo" charset="-127"/>
              <a:ea typeface="Nanum Myeongjo" charset="-127"/>
              <a:cs typeface="Nanum Myeongjo" charset="-127"/>
            </a:endParaRPr>
          </a:p>
          <a:p>
            <a:r>
              <a:rPr lang="ko-KR" altLang="en-US" dirty="0" smtClean="0">
                <a:latin typeface="Nanum Myeongjo" charset="-127"/>
                <a:ea typeface="Nanum Myeongjo" charset="-127"/>
                <a:cs typeface="Nanum Myeongjo" charset="-127"/>
              </a:rPr>
              <a:t>각 패턴별 주가 변동성 비교</a:t>
            </a:r>
            <a:endParaRPr lang="en-US" altLang="ko-KR" dirty="0" smtClean="0">
              <a:latin typeface="Nanum Myeongjo" charset="-127"/>
              <a:ea typeface="Nanum Myeongjo" charset="-127"/>
              <a:cs typeface="Nanum Myeongjo" charset="-127"/>
            </a:endParaRPr>
          </a:p>
          <a:p>
            <a:r>
              <a:rPr lang="ko-KR" altLang="en-US" dirty="0" smtClean="0">
                <a:latin typeface="Nanum Myeongjo" charset="-127"/>
                <a:ea typeface="Nanum Myeongjo" charset="-127"/>
                <a:cs typeface="Nanum Myeongjo" charset="-127"/>
              </a:rPr>
              <a:t>테스트 기간에 대해 패턴이 발생한 다음 거래일에 형성된 고가</a:t>
            </a:r>
            <a:r>
              <a:rPr lang="en-US" altLang="ko-KR" dirty="0" smtClean="0">
                <a:latin typeface="Nanum Myeongjo" charset="-127"/>
                <a:ea typeface="Nanum Myeongjo" charset="-127"/>
                <a:cs typeface="Nanum Myeongjo" charset="-127"/>
              </a:rPr>
              <a:t>(high</a:t>
            </a:r>
            <a:r>
              <a:rPr lang="ko-KR" altLang="en-US" dirty="0" smtClean="0">
                <a:latin typeface="Nanum Myeongjo" charset="-127"/>
                <a:ea typeface="Nanum Myeongjo" charset="-127"/>
                <a:cs typeface="Nanum Myeongjo" charset="-127"/>
              </a:rPr>
              <a:t> </a:t>
            </a:r>
            <a:r>
              <a:rPr lang="en-US" altLang="ko-KR" dirty="0" smtClean="0">
                <a:latin typeface="Nanum Myeongjo" charset="-127"/>
                <a:ea typeface="Nanum Myeongjo" charset="-127"/>
                <a:cs typeface="Nanum Myeongjo" charset="-127"/>
              </a:rPr>
              <a:t>price)</a:t>
            </a:r>
            <a:r>
              <a:rPr lang="ko-KR" altLang="en-US" dirty="0" smtClean="0">
                <a:latin typeface="Nanum Myeongjo" charset="-127"/>
                <a:ea typeface="Nanum Myeongjo" charset="-127"/>
                <a:cs typeface="Nanum Myeongjo" charset="-127"/>
              </a:rPr>
              <a:t>의 분포</a:t>
            </a:r>
            <a:endParaRPr lang="en-US" altLang="ko-KR" dirty="0" smtClean="0">
              <a:latin typeface="Nanum Myeongjo" charset="-127"/>
              <a:ea typeface="Nanum Myeongjo" charset="-127"/>
              <a:cs typeface="Nanum Myeongjo" charset="-127"/>
            </a:endParaRPr>
          </a:p>
          <a:p>
            <a:endParaRPr lang="en-US" altLang="ko-KR" dirty="0">
              <a:latin typeface="Nanum Myeongjo" charset="-127"/>
              <a:ea typeface="Nanum Myeongjo" charset="-127"/>
              <a:cs typeface="Nanum Myeongjo" charset="-127"/>
            </a:endParaRPr>
          </a:p>
          <a:p>
            <a:r>
              <a:rPr lang="en-US" altLang="ko-KR" dirty="0" smtClean="0">
                <a:latin typeface="Nanum Myeongjo" charset="-127"/>
                <a:ea typeface="Nanum Myeongjo" charset="-127"/>
                <a:cs typeface="Nanum Myeongjo" charset="-127"/>
              </a:rPr>
              <a:t>all: </a:t>
            </a:r>
            <a:r>
              <a:rPr lang="ko-KR" altLang="en-US" dirty="0" smtClean="0">
                <a:latin typeface="Nanum Myeongjo" charset="-127"/>
                <a:ea typeface="Nanum Myeongjo" charset="-127"/>
                <a:cs typeface="Nanum Myeongjo" charset="-127"/>
              </a:rPr>
              <a:t>세 패턴과 무관</a:t>
            </a:r>
            <a:r>
              <a:rPr lang="en-US" altLang="ko-KR" dirty="0" smtClean="0">
                <a:latin typeface="Nanum Myeongjo" charset="-127"/>
                <a:ea typeface="Nanum Myeongjo" charset="-127"/>
                <a:cs typeface="Nanum Myeongjo" charset="-127"/>
              </a:rPr>
              <a:t>.</a:t>
            </a:r>
            <a:r>
              <a:rPr lang="ko-KR" altLang="en-US" dirty="0" smtClean="0">
                <a:latin typeface="Nanum Myeongjo" charset="-127"/>
                <a:ea typeface="Nanum Myeongjo" charset="-127"/>
                <a:cs typeface="Nanum Myeongjo" charset="-127"/>
              </a:rPr>
              <a:t> 모든 종목에 대하여 전일 종가 대비 다음 날 고가의 분포를 나타냄</a:t>
            </a:r>
            <a:endParaRPr lang="en-US" altLang="ko-KR" dirty="0" smtClean="0">
              <a:latin typeface="Nanum Myeongjo" charset="-127"/>
              <a:ea typeface="Nanum Myeongjo" charset="-127"/>
              <a:cs typeface="Nanum Myeongjo" charset="-127"/>
            </a:endParaRPr>
          </a:p>
          <a:p>
            <a:r>
              <a:rPr lang="en-US" altLang="ko-KR" dirty="0" smtClean="0">
                <a:latin typeface="Nanum Myeongjo" charset="-127"/>
                <a:ea typeface="Nanum Myeongjo" charset="-127"/>
                <a:cs typeface="Nanum Myeongjo" charset="-127"/>
              </a:rPr>
              <a:t>p1</a:t>
            </a:r>
            <a:r>
              <a:rPr lang="ko-KR" altLang="en-US" dirty="0" smtClean="0">
                <a:latin typeface="Nanum Myeongjo" charset="-127"/>
                <a:ea typeface="Nanum Myeongjo" charset="-127"/>
                <a:cs typeface="Nanum Myeongjo" charset="-127"/>
              </a:rPr>
              <a:t>패턴을 보일 경우 </a:t>
            </a:r>
            <a:r>
              <a:rPr lang="en-US" altLang="ko-KR" dirty="0" smtClean="0">
                <a:latin typeface="Nanum Myeongjo" charset="-127"/>
                <a:ea typeface="Nanum Myeongjo" charset="-127"/>
                <a:cs typeface="Nanum Myeongjo" charset="-127"/>
              </a:rPr>
              <a:t>8%</a:t>
            </a:r>
            <a:r>
              <a:rPr lang="ko-KR" altLang="en-US" dirty="0" smtClean="0">
                <a:latin typeface="Nanum Myeongjo" charset="-127"/>
                <a:ea typeface="Nanum Myeongjo" charset="-127"/>
                <a:cs typeface="Nanum Myeongjo" charset="-127"/>
              </a:rPr>
              <a:t>이상으로 고가가 형성되는 비율이 </a:t>
            </a:r>
            <a:r>
              <a:rPr lang="en-US" altLang="ko-KR" dirty="0" smtClean="0">
                <a:latin typeface="Nanum Myeongjo" charset="-127"/>
                <a:ea typeface="Nanum Myeongjo" charset="-127"/>
                <a:cs typeface="Nanum Myeongjo" charset="-127"/>
              </a:rPr>
              <a:t>34.87%</a:t>
            </a:r>
            <a:r>
              <a:rPr lang="ko-KR" altLang="en-US" dirty="0" smtClean="0">
                <a:latin typeface="Nanum Myeongjo" charset="-127"/>
                <a:ea typeface="Nanum Myeongjo" charset="-127"/>
                <a:cs typeface="Nanum Myeongjo" charset="-127"/>
              </a:rPr>
              <a:t>가 나오고</a:t>
            </a:r>
            <a:r>
              <a:rPr lang="en-US" altLang="ko-KR" dirty="0" smtClean="0">
                <a:latin typeface="Nanum Myeongjo" charset="-127"/>
                <a:ea typeface="Nanum Myeongjo" charset="-127"/>
                <a:cs typeface="Nanum Myeongjo" charset="-127"/>
              </a:rPr>
              <a:t>(all</a:t>
            </a:r>
            <a:r>
              <a:rPr lang="ko-KR" altLang="en-US" dirty="0" smtClean="0">
                <a:latin typeface="Nanum Myeongjo" charset="-127"/>
                <a:ea typeface="Nanum Myeongjo" charset="-127"/>
                <a:cs typeface="Nanum Myeongjo" charset="-127"/>
              </a:rPr>
              <a:t>은 </a:t>
            </a:r>
            <a:r>
              <a:rPr lang="en-US" altLang="ko-KR" dirty="0" smtClean="0">
                <a:latin typeface="Nanum Myeongjo" charset="-127"/>
                <a:ea typeface="Nanum Myeongjo" charset="-127"/>
                <a:cs typeface="Nanum Myeongjo" charset="-127"/>
              </a:rPr>
              <a:t>4.08%)</a:t>
            </a:r>
          </a:p>
          <a:p>
            <a:r>
              <a:rPr lang="ko-KR" altLang="en-US" dirty="0" smtClean="0">
                <a:latin typeface="Nanum Myeongjo" charset="-127"/>
                <a:ea typeface="Nanum Myeongjo" charset="-127"/>
                <a:cs typeface="Nanum Myeongjo" charset="-127"/>
              </a:rPr>
              <a:t>당일의 고가가 전일의 종가보다 낮은 경우들에 대해서도 </a:t>
            </a:r>
            <a:r>
              <a:rPr lang="en-US" altLang="ko-KR" dirty="0" smtClean="0">
                <a:latin typeface="Nanum Myeongjo" charset="-127"/>
                <a:ea typeface="Nanum Myeongjo" charset="-127"/>
                <a:cs typeface="Nanum Myeongjo" charset="-127"/>
              </a:rPr>
              <a:t>all</a:t>
            </a:r>
            <a:r>
              <a:rPr lang="ko-KR" altLang="en-US" dirty="0" smtClean="0">
                <a:latin typeface="Nanum Myeongjo" charset="-127"/>
                <a:ea typeface="Nanum Myeongjo" charset="-127"/>
                <a:cs typeface="Nanum Myeongjo" charset="-127"/>
              </a:rPr>
              <a:t>에 비해 그 비율이 더 높은 것을 통해</a:t>
            </a:r>
            <a:endParaRPr lang="en-US" altLang="ko-KR" dirty="0" smtClean="0">
              <a:latin typeface="Nanum Myeongjo" charset="-127"/>
              <a:ea typeface="Nanum Myeongjo" charset="-127"/>
              <a:cs typeface="Nanum Myeongjo" charset="-127"/>
            </a:endParaRPr>
          </a:p>
          <a:p>
            <a:r>
              <a:rPr lang="ko-KR" altLang="en-US" dirty="0" smtClean="0">
                <a:latin typeface="Nanum Myeongjo" charset="-127"/>
                <a:ea typeface="Nanum Myeongjo" charset="-127"/>
                <a:cs typeface="Nanum Myeongjo" charset="-127"/>
              </a:rPr>
              <a:t>주가의 변동성이 매우 높음을 나타내고 있다</a:t>
            </a:r>
            <a:r>
              <a:rPr lang="en-US" altLang="ko-KR" dirty="0" smtClean="0">
                <a:latin typeface="Nanum Myeongjo" charset="-127"/>
                <a:ea typeface="Nanum Myeongjo" charset="-127"/>
                <a:cs typeface="Nanum Myeongjo" charset="-127"/>
              </a:rPr>
              <a:t>.</a:t>
            </a:r>
            <a:endParaRPr lang="en-US" altLang="ko-KR" dirty="0">
              <a:latin typeface="Nanum Myeongjo" charset="-127"/>
              <a:ea typeface="Nanum Myeongjo" charset="-127"/>
              <a:cs typeface="Nanum Myeongjo" charset="-127"/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86C64B-CB9D-0D48-B733-5053A0B1293E}" type="slidenum">
              <a:rPr kumimoji="1" lang="ko-KR" altLang="en-US" smtClean="0"/>
              <a:t>20</a:t>
            </a:fld>
            <a:endParaRPr kumimoji="1"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8052"/>
            <a:ext cx="12192000" cy="2799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528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6530008" y="138562"/>
            <a:ext cx="5661991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>
                <a:latin typeface="Nanum Myeongjo" charset="-127"/>
                <a:ea typeface="Nanum Myeongjo" charset="-127"/>
                <a:cs typeface="Nanum Myeongjo" charset="-127"/>
              </a:rPr>
              <a:t>실험</a:t>
            </a:r>
            <a:endParaRPr lang="en-US" altLang="ko-KR" dirty="0" smtClean="0">
              <a:latin typeface="Nanum Myeongjo" charset="-127"/>
              <a:ea typeface="Nanum Myeongjo" charset="-127"/>
              <a:cs typeface="Nanum Myeongjo" charset="-127"/>
            </a:endParaRPr>
          </a:p>
          <a:p>
            <a:endParaRPr lang="en-US" altLang="ko-KR" dirty="0">
              <a:latin typeface="Nanum Myeongjo" charset="-127"/>
              <a:ea typeface="Nanum Myeongjo" charset="-127"/>
              <a:cs typeface="Nanum Myeongjo" charset="-127"/>
            </a:endParaRPr>
          </a:p>
          <a:p>
            <a:r>
              <a:rPr lang="ko-KR" altLang="en-US" dirty="0" smtClean="0">
                <a:latin typeface="Nanum Myeongjo" charset="-127"/>
                <a:ea typeface="Nanum Myeongjo" charset="-127"/>
                <a:cs typeface="Nanum Myeongjo" charset="-127"/>
              </a:rPr>
              <a:t>패턴에 대한 예측기에 의해 나온 예측값과</a:t>
            </a:r>
            <a:endParaRPr lang="en-US" altLang="ko-KR" dirty="0" smtClean="0">
              <a:latin typeface="Nanum Myeongjo" charset="-127"/>
              <a:ea typeface="Nanum Myeongjo" charset="-127"/>
              <a:cs typeface="Nanum Myeongjo" charset="-127"/>
            </a:endParaRPr>
          </a:p>
          <a:p>
            <a:r>
              <a:rPr lang="ko-KR" altLang="en-US" dirty="0" smtClean="0">
                <a:latin typeface="Nanum Myeongjo" charset="-127"/>
                <a:ea typeface="Nanum Myeongjo" charset="-127"/>
                <a:cs typeface="Nanum Myeongjo" charset="-127"/>
              </a:rPr>
              <a:t>실제값</a:t>
            </a:r>
            <a:endParaRPr lang="en-US" altLang="ko-KR" dirty="0">
              <a:latin typeface="Nanum Myeongjo" charset="-127"/>
              <a:ea typeface="Nanum Myeongjo" charset="-127"/>
              <a:cs typeface="Nanum Myeongjo" charset="-127"/>
            </a:endParaRPr>
          </a:p>
          <a:p>
            <a:endParaRPr lang="en-US" altLang="ko-KR" dirty="0" smtClean="0">
              <a:latin typeface="Nanum Myeongjo" charset="-127"/>
              <a:ea typeface="Nanum Myeongjo" charset="-127"/>
              <a:cs typeface="Nanum Myeongjo" charset="-127"/>
            </a:endParaRPr>
          </a:p>
          <a:p>
            <a:endParaRPr lang="en-US" altLang="ko-KR" dirty="0">
              <a:latin typeface="Nanum Myeongjo" charset="-127"/>
              <a:ea typeface="Nanum Myeongjo" charset="-127"/>
              <a:cs typeface="Nanum Myeongjo" charset="-127"/>
            </a:endParaRPr>
          </a:p>
          <a:p>
            <a:r>
              <a:rPr lang="ko-KR" altLang="en-US" dirty="0" smtClean="0">
                <a:latin typeface="Nanum Myeongjo" charset="-127"/>
                <a:ea typeface="Nanum Myeongjo" charset="-127"/>
                <a:cs typeface="Nanum Myeongjo" charset="-127"/>
              </a:rPr>
              <a:t>의 상관관계를 살펴보기 위한 도표</a:t>
            </a:r>
            <a:r>
              <a:rPr lang="en-US" altLang="ko-KR" dirty="0" smtClean="0">
                <a:latin typeface="Nanum Myeongjo" charset="-127"/>
                <a:ea typeface="Nanum Myeongjo" charset="-127"/>
                <a:cs typeface="Nanum Myeongjo" charset="-127"/>
              </a:rPr>
              <a:t>.</a:t>
            </a:r>
          </a:p>
          <a:p>
            <a:endParaRPr lang="en-US" altLang="ko-KR" dirty="0">
              <a:latin typeface="Nanum Myeongjo" charset="-127"/>
              <a:ea typeface="Nanum Myeongjo" charset="-127"/>
              <a:cs typeface="Nanum Myeongjo" charset="-127"/>
            </a:endParaRPr>
          </a:p>
          <a:p>
            <a:r>
              <a:rPr lang="en-US" altLang="ko-KR" dirty="0">
                <a:latin typeface="Nanum Myeongjo" charset="-127"/>
                <a:ea typeface="Nanum Myeongjo" charset="-127"/>
                <a:cs typeface="Nanum Myeongjo" charset="-127"/>
              </a:rPr>
              <a:t>?</a:t>
            </a:r>
            <a:endParaRPr lang="en-US" altLang="ko-KR" dirty="0" smtClean="0">
              <a:latin typeface="Nanum Myeongjo" charset="-127"/>
              <a:ea typeface="Nanum Myeongjo" charset="-127"/>
              <a:cs typeface="Nanum Myeongjo" charset="-127"/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86C64B-CB9D-0D48-B733-5053A0B1293E}" type="slidenum">
              <a:rPr kumimoji="1" lang="ko-KR" altLang="en-US" smtClean="0"/>
              <a:t>21</a:t>
            </a:fld>
            <a:endParaRPr kumimoji="1"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675"/>
            <a:ext cx="6248400" cy="66548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1017" y="1085319"/>
            <a:ext cx="3859971" cy="691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94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6530008" y="138562"/>
            <a:ext cx="5661991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>
                <a:latin typeface="Nanum Myeongjo" charset="-127"/>
                <a:ea typeface="Nanum Myeongjo" charset="-127"/>
                <a:cs typeface="Nanum Myeongjo" charset="-127"/>
              </a:rPr>
              <a:t>실험</a:t>
            </a:r>
            <a:endParaRPr lang="en-US" altLang="ko-KR" dirty="0" smtClean="0">
              <a:latin typeface="Nanum Myeongjo" charset="-127"/>
              <a:ea typeface="Nanum Myeongjo" charset="-127"/>
              <a:cs typeface="Nanum Myeongjo" charset="-127"/>
            </a:endParaRPr>
          </a:p>
          <a:p>
            <a:endParaRPr lang="en-US" altLang="ko-KR" dirty="0">
              <a:latin typeface="Nanum Myeongjo" charset="-127"/>
              <a:ea typeface="Nanum Myeongjo" charset="-127"/>
              <a:cs typeface="Nanum Myeongjo" charset="-127"/>
            </a:endParaRPr>
          </a:p>
          <a:p>
            <a:r>
              <a:rPr lang="ko-KR" altLang="en-US" dirty="0" smtClean="0">
                <a:latin typeface="Nanum Myeongjo" charset="-127"/>
                <a:ea typeface="Nanum Myeongjo" charset="-127"/>
                <a:cs typeface="Nanum Myeongjo" charset="-127"/>
              </a:rPr>
              <a:t>테스트 기간에 대한 거래 시스템 간 성능 비교 그래프</a:t>
            </a:r>
            <a:endParaRPr lang="en-US" altLang="ko-KR" dirty="0">
              <a:latin typeface="Nanum Myeongjo" charset="-127"/>
              <a:ea typeface="Nanum Myeongjo" charset="-127"/>
              <a:cs typeface="Nanum Myeongjo" charset="-127"/>
            </a:endParaRPr>
          </a:p>
          <a:p>
            <a:endParaRPr lang="en-US" altLang="ko-KR" dirty="0" smtClean="0">
              <a:latin typeface="Nanum Myeongjo" charset="-127"/>
              <a:ea typeface="Nanum Myeongjo" charset="-127"/>
              <a:cs typeface="Nanum Myeongjo" charset="-127"/>
            </a:endParaRPr>
          </a:p>
          <a:p>
            <a:r>
              <a:rPr lang="en-US" altLang="ko-KR" dirty="0" smtClean="0">
                <a:latin typeface="Nanum Myeongjo" charset="-127"/>
                <a:ea typeface="Nanum Myeongjo" charset="-127"/>
                <a:cs typeface="Nanum Myeongjo" charset="-127"/>
              </a:rPr>
              <a:t>B : </a:t>
            </a:r>
            <a:r>
              <a:rPr lang="ko-KR" altLang="en-US" dirty="0" smtClean="0">
                <a:latin typeface="Nanum Myeongjo" charset="-127"/>
                <a:ea typeface="Nanum Myeongjo" charset="-127"/>
                <a:cs typeface="Nanum Myeongjo" charset="-127"/>
              </a:rPr>
              <a:t>패턴별 학습이 아닌</a:t>
            </a:r>
            <a:r>
              <a:rPr lang="en-US" altLang="ko-KR" dirty="0" smtClean="0">
                <a:latin typeface="Nanum Myeongjo" charset="-127"/>
                <a:ea typeface="Nanum Myeongjo" charset="-127"/>
                <a:cs typeface="Nanum Myeongjo" charset="-127"/>
              </a:rPr>
              <a:t>,</a:t>
            </a:r>
            <a:r>
              <a:rPr lang="ko-KR" altLang="en-US" dirty="0" smtClean="0">
                <a:latin typeface="Nanum Myeongjo" charset="-127"/>
                <a:ea typeface="Nanum Myeongjo" charset="-127"/>
                <a:cs typeface="Nanum Myeongjo" charset="-127"/>
              </a:rPr>
              <a:t> 전체 데이터를 학습 데이터로 사용하여 구축된 단일 예측기를 사용하는 거래 시스템</a:t>
            </a:r>
            <a:endParaRPr lang="en-US" altLang="ko-KR" dirty="0" smtClean="0">
              <a:latin typeface="Nanum Myeongjo" charset="-127"/>
              <a:ea typeface="Nanum Myeongjo" charset="-127"/>
              <a:cs typeface="Nanum Myeongjo" charset="-127"/>
            </a:endParaRPr>
          </a:p>
          <a:p>
            <a:endParaRPr lang="en-US" altLang="ko-KR" dirty="0">
              <a:latin typeface="Nanum Myeongjo" charset="-127"/>
              <a:ea typeface="Nanum Myeongjo" charset="-127"/>
              <a:cs typeface="Nanum Myeongjo" charset="-127"/>
            </a:endParaRPr>
          </a:p>
          <a:p>
            <a:r>
              <a:rPr lang="en-US" altLang="ko-KR" dirty="0" smtClean="0">
                <a:latin typeface="Nanum Myeongjo" charset="-127"/>
                <a:ea typeface="Nanum Myeongjo" charset="-127"/>
                <a:cs typeface="Nanum Myeongjo" charset="-127"/>
              </a:rPr>
              <a:t>C : </a:t>
            </a:r>
            <a:r>
              <a:rPr lang="ko-KR" altLang="en-US" dirty="0" smtClean="0">
                <a:latin typeface="Nanum Myeongjo" charset="-127"/>
                <a:ea typeface="Nanum Myeongjo" charset="-127"/>
                <a:cs typeface="Nanum Myeongjo" charset="-127"/>
              </a:rPr>
              <a:t>이동 평균에 기반한 거래 시스템</a:t>
            </a:r>
            <a:endParaRPr lang="en-US" altLang="ko-KR" dirty="0">
              <a:latin typeface="Nanum Myeongjo" charset="-127"/>
              <a:ea typeface="Nanum Myeongjo" charset="-127"/>
              <a:cs typeface="Nanum Myeongjo" charset="-127"/>
            </a:endParaRPr>
          </a:p>
          <a:p>
            <a:endParaRPr lang="en-US" altLang="ko-KR" dirty="0" smtClean="0">
              <a:latin typeface="Nanum Myeongjo" charset="-127"/>
              <a:ea typeface="Nanum Myeongjo" charset="-127"/>
              <a:cs typeface="Nanum Myeongjo" charset="-127"/>
            </a:endParaRPr>
          </a:p>
          <a:p>
            <a:r>
              <a:rPr lang="en-US" altLang="ko-KR" dirty="0" smtClean="0">
                <a:latin typeface="Nanum Myeongjo" charset="-127"/>
                <a:ea typeface="Nanum Myeongjo" charset="-127"/>
                <a:cs typeface="Nanum Myeongjo" charset="-127"/>
              </a:rPr>
              <a:t>D : </a:t>
            </a:r>
            <a:r>
              <a:rPr lang="ko-KR" altLang="en-US" dirty="0" smtClean="0">
                <a:latin typeface="Nanum Myeongjo" charset="-127"/>
                <a:ea typeface="Nanum Myeongjo" charset="-127"/>
                <a:cs typeface="Nanum Myeongjo" charset="-127"/>
              </a:rPr>
              <a:t>본 논문이 제안하는 시스템</a:t>
            </a:r>
            <a:endParaRPr lang="en-US" altLang="ko-KR" dirty="0" smtClean="0">
              <a:latin typeface="Nanum Myeongjo" charset="-127"/>
              <a:ea typeface="Nanum Myeongjo" charset="-127"/>
              <a:cs typeface="Nanum Myeongjo" charset="-127"/>
            </a:endParaRPr>
          </a:p>
          <a:p>
            <a:endParaRPr lang="en-US" altLang="ko-KR" dirty="0">
              <a:latin typeface="Nanum Myeongjo" charset="-127"/>
              <a:ea typeface="Nanum Myeongjo" charset="-127"/>
              <a:cs typeface="Nanum Myeongjo" charset="-127"/>
            </a:endParaRPr>
          </a:p>
          <a:p>
            <a:endParaRPr lang="en-US" altLang="ko-KR" dirty="0" smtClean="0">
              <a:latin typeface="Nanum Myeongjo" charset="-127"/>
              <a:ea typeface="Nanum Myeongjo" charset="-127"/>
              <a:cs typeface="Nanum Myeongjo" charset="-127"/>
            </a:endParaRPr>
          </a:p>
          <a:p>
            <a:endParaRPr lang="en-US" altLang="ko-KR" dirty="0">
              <a:latin typeface="Nanum Myeongjo" charset="-127"/>
              <a:ea typeface="Nanum Myeongjo" charset="-127"/>
              <a:cs typeface="Nanum Myeongjo" charset="-127"/>
            </a:endParaRPr>
          </a:p>
          <a:p>
            <a:r>
              <a:rPr lang="en-US" altLang="ko-KR" dirty="0" smtClean="0">
                <a:latin typeface="Nanum Myeongjo" charset="-127"/>
                <a:ea typeface="Nanum Myeongjo" charset="-127"/>
                <a:cs typeface="Nanum Myeongjo" charset="-127"/>
              </a:rPr>
              <a:t>D</a:t>
            </a:r>
            <a:r>
              <a:rPr lang="ko-KR" altLang="en-US" dirty="0" smtClean="0">
                <a:latin typeface="Nanum Myeongjo" charset="-127"/>
                <a:ea typeface="Nanum Myeongjo" charset="-127"/>
                <a:cs typeface="Nanum Myeongjo" charset="-127"/>
              </a:rPr>
              <a:t>가 가장 높은 수익을 달성</a:t>
            </a:r>
            <a:endParaRPr lang="en-US" altLang="ko-KR" dirty="0" smtClean="0">
              <a:latin typeface="Nanum Myeongjo" charset="-127"/>
              <a:ea typeface="Nanum Myeongjo" charset="-127"/>
              <a:cs typeface="Nanum Myeongjo" charset="-127"/>
            </a:endParaRPr>
          </a:p>
          <a:p>
            <a:endParaRPr lang="en-US" altLang="ko-KR" dirty="0">
              <a:latin typeface="Nanum Myeongjo" charset="-127"/>
              <a:ea typeface="Nanum Myeongjo" charset="-127"/>
              <a:cs typeface="Nanum Myeongjo" charset="-127"/>
            </a:endParaRPr>
          </a:p>
          <a:p>
            <a:r>
              <a:rPr lang="ko-KR" altLang="en-US" dirty="0" smtClean="0">
                <a:latin typeface="Nanum Myeongjo" charset="-127"/>
                <a:ea typeface="Nanum Myeongjo" charset="-127"/>
                <a:cs typeface="Nanum Myeongjo" charset="-127"/>
              </a:rPr>
              <a:t>급격한 하락 기간에서</a:t>
            </a:r>
            <a:r>
              <a:rPr lang="en-US" altLang="ko-KR" dirty="0" smtClean="0">
                <a:latin typeface="Nanum Myeongjo" charset="-127"/>
                <a:ea typeface="Nanum Myeongjo" charset="-127"/>
                <a:cs typeface="Nanum Myeongjo" charset="-127"/>
              </a:rPr>
              <a:t>,</a:t>
            </a:r>
            <a:r>
              <a:rPr lang="ko-KR" altLang="en-US" dirty="0" smtClean="0">
                <a:latin typeface="Nanum Myeongjo" charset="-127"/>
                <a:ea typeface="Nanum Myeongjo" charset="-127"/>
                <a:cs typeface="Nanum Myeongjo" charset="-127"/>
              </a:rPr>
              <a:t> </a:t>
            </a:r>
            <a:r>
              <a:rPr lang="en-US" altLang="ko-KR" dirty="0" smtClean="0">
                <a:latin typeface="Nanum Myeongjo" charset="-127"/>
                <a:ea typeface="Nanum Myeongjo" charset="-127"/>
                <a:cs typeface="Nanum Myeongjo" charset="-127"/>
              </a:rPr>
              <a:t>B</a:t>
            </a:r>
            <a:r>
              <a:rPr lang="ko-KR" altLang="en-US" dirty="0" smtClean="0">
                <a:latin typeface="Nanum Myeongjo" charset="-127"/>
                <a:ea typeface="Nanum Myeongjo" charset="-127"/>
                <a:cs typeface="Nanum Myeongjo" charset="-127"/>
              </a:rPr>
              <a:t>와 </a:t>
            </a:r>
            <a:r>
              <a:rPr lang="en-US" altLang="ko-KR" dirty="0" smtClean="0">
                <a:latin typeface="Nanum Myeongjo" charset="-127"/>
                <a:ea typeface="Nanum Myeongjo" charset="-127"/>
                <a:cs typeface="Nanum Myeongjo" charset="-127"/>
              </a:rPr>
              <a:t>C</a:t>
            </a:r>
            <a:r>
              <a:rPr lang="ko-KR" altLang="en-US" dirty="0" smtClean="0">
                <a:latin typeface="Nanum Myeongjo" charset="-127"/>
                <a:ea typeface="Nanum Myeongjo" charset="-127"/>
                <a:cs typeface="Nanum Myeongjo" charset="-127"/>
              </a:rPr>
              <a:t>가 상당한 수익을 잃었으나</a:t>
            </a:r>
            <a:r>
              <a:rPr lang="en-US" altLang="ko-KR" dirty="0" smtClean="0">
                <a:latin typeface="Nanum Myeongjo" charset="-127"/>
                <a:ea typeface="Nanum Myeongjo" charset="-127"/>
                <a:cs typeface="Nanum Myeongjo" charset="-127"/>
              </a:rPr>
              <a:t>D</a:t>
            </a:r>
            <a:r>
              <a:rPr lang="ko-KR" altLang="en-US" dirty="0" smtClean="0">
                <a:latin typeface="Nanum Myeongjo" charset="-127"/>
                <a:ea typeface="Nanum Myeongjo" charset="-127"/>
                <a:cs typeface="Nanum Myeongjo" charset="-127"/>
              </a:rPr>
              <a:t>는 감소율이 작다</a:t>
            </a:r>
            <a:r>
              <a:rPr lang="en-US" altLang="ko-KR" dirty="0" smtClean="0">
                <a:latin typeface="Nanum Myeongjo" charset="-127"/>
                <a:ea typeface="Nanum Myeongjo" charset="-127"/>
                <a:cs typeface="Nanum Myeongjo" charset="-127"/>
              </a:rPr>
              <a:t>.</a:t>
            </a:r>
            <a:r>
              <a:rPr lang="ko-KR" altLang="en-US" dirty="0" smtClean="0">
                <a:latin typeface="Nanum Myeongjo" charset="-127"/>
                <a:ea typeface="Nanum Myeongjo" charset="-127"/>
                <a:cs typeface="Nanum Myeongjo" charset="-127"/>
              </a:rPr>
              <a:t> </a:t>
            </a:r>
            <a:r>
              <a:rPr lang="ko-KR" altLang="en-US" dirty="0" smtClean="0">
                <a:latin typeface="Nanum Myeongjo" charset="-127"/>
                <a:ea typeface="Nanum Myeongjo" charset="-127"/>
                <a:cs typeface="Nanum Myeongjo" charset="-127"/>
                <a:sym typeface="Wingdings"/>
              </a:rPr>
              <a:t> 위험 관리 측면에서 우수함</a:t>
            </a:r>
            <a:endParaRPr lang="en-US" altLang="ko-KR" dirty="0" smtClean="0">
              <a:latin typeface="Nanum Myeongjo" charset="-127"/>
              <a:ea typeface="Nanum Myeongjo" charset="-127"/>
              <a:cs typeface="Nanum Myeongjo" charset="-127"/>
            </a:endParaRPr>
          </a:p>
          <a:p>
            <a:endParaRPr lang="en-US" altLang="ko-KR" dirty="0" smtClean="0">
              <a:latin typeface="Nanum Myeongjo" charset="-127"/>
              <a:ea typeface="Nanum Myeongjo" charset="-127"/>
              <a:cs typeface="Nanum Myeongjo" charset="-127"/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86C64B-CB9D-0D48-B733-5053A0B1293E}" type="slidenum">
              <a:rPr kumimoji="1" lang="ko-KR" altLang="en-US" smtClean="0"/>
              <a:t>22</a:t>
            </a:fld>
            <a:endParaRPr kumimoji="1"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392475" cy="3727174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477078" y="2523073"/>
            <a:ext cx="437321" cy="437321"/>
          </a:xfrm>
          <a:prstGeom prst="ellipse">
            <a:avLst/>
          </a:prstGeom>
          <a:noFill/>
          <a:ln w="38100">
            <a:solidFill>
              <a:srgbClr val="FC0E1A"/>
            </a:solidFill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165651" y="3925898"/>
            <a:ext cx="106017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mtClean="0">
                <a:latin typeface="Nanum Myeongjo" charset="-127"/>
                <a:ea typeface="Nanum Myeongjo" charset="-127"/>
                <a:cs typeface="Nanum Myeongjo" charset="-127"/>
              </a:rPr>
              <a:t>초기자산</a:t>
            </a:r>
            <a:endParaRPr lang="en-US" altLang="ko-KR" dirty="0" smtClean="0">
              <a:latin typeface="Nanum Myeongjo" charset="-127"/>
              <a:ea typeface="Nanum Myeongjo" charset="-127"/>
              <a:cs typeface="Nanum Myeongjo" charset="-127"/>
            </a:endParaRPr>
          </a:p>
        </p:txBody>
      </p:sp>
      <p:cxnSp>
        <p:nvCxnSpPr>
          <p:cNvPr id="5" name="직선 연결선[R] 4"/>
          <p:cNvCxnSpPr>
            <a:stCxn id="9" idx="4"/>
            <a:endCxn id="10" idx="0"/>
          </p:cNvCxnSpPr>
          <p:nvPr/>
        </p:nvCxnSpPr>
        <p:spPr>
          <a:xfrm flipH="1">
            <a:off x="695738" y="2960394"/>
            <a:ext cx="1" cy="965504"/>
          </a:xfrm>
          <a:prstGeom prst="line">
            <a:avLst/>
          </a:prstGeom>
          <a:ln w="28575">
            <a:solidFill>
              <a:srgbClr val="992F3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2401531" y="2960394"/>
            <a:ext cx="24226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>
                <a:latin typeface="Nanum Myeongjo" charset="-127"/>
                <a:ea typeface="Nanum Myeongjo" charset="-127"/>
                <a:cs typeface="Nanum Myeongjo" charset="-127"/>
                <a:sym typeface="Wingdings"/>
              </a:rPr>
              <a:t></a:t>
            </a:r>
            <a:r>
              <a:rPr lang="ko-KR" altLang="en-US" dirty="0" smtClean="0">
                <a:latin typeface="Nanum Myeongjo" charset="-127"/>
                <a:ea typeface="Nanum Myeongjo" charset="-127"/>
                <a:cs typeface="Nanum Myeongjo" charset="-127"/>
                <a:sym typeface="Wingdings"/>
              </a:rPr>
              <a:t> 테스트 기간  </a:t>
            </a:r>
            <a:endParaRPr lang="en-US" altLang="ko-KR" dirty="0" smtClean="0">
              <a:latin typeface="Nanum Myeongjo" charset="-127"/>
              <a:ea typeface="Nanum Myeongjo" charset="-127"/>
              <a:cs typeface="Nanum Myeongjo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77078" y="0"/>
            <a:ext cx="61954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>
                <a:latin typeface="Nanum Myeongjo" charset="-127"/>
                <a:ea typeface="Nanum Myeongjo" charset="-127"/>
                <a:cs typeface="Nanum Myeongjo" charset="-127"/>
              </a:rPr>
              <a:t>자산</a:t>
            </a:r>
            <a:endParaRPr lang="en-US" altLang="ko-KR" dirty="0" smtClean="0">
              <a:latin typeface="Nanum Myeongjo" charset="-127"/>
              <a:ea typeface="Nanum Myeongjo" charset="-127"/>
              <a:cs typeface="Nanum Myeongjo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134562" y="3992361"/>
            <a:ext cx="1616766" cy="569700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400" dirty="0" smtClean="0"/>
              <a:t>종합주가지수의 급격한 하락 기간</a:t>
            </a:r>
            <a:endParaRPr kumimoji="1" lang="ko-KR" altLang="en-US" sz="1400" dirty="0"/>
          </a:p>
        </p:txBody>
      </p:sp>
      <p:sp>
        <p:nvSpPr>
          <p:cNvPr id="14" name="직사각형 13"/>
          <p:cNvSpPr/>
          <p:nvPr/>
        </p:nvSpPr>
        <p:spPr>
          <a:xfrm>
            <a:off x="3886200" y="1590261"/>
            <a:ext cx="337930" cy="725556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sz="1400" dirty="0"/>
          </a:p>
        </p:txBody>
      </p:sp>
      <p:cxnSp>
        <p:nvCxnSpPr>
          <p:cNvPr id="15" name="직선 연결선[R] 14"/>
          <p:cNvCxnSpPr/>
          <p:nvPr/>
        </p:nvCxnSpPr>
        <p:spPr>
          <a:xfrm flipH="1">
            <a:off x="4055165" y="2315846"/>
            <a:ext cx="2" cy="1676515"/>
          </a:xfrm>
          <a:prstGeom prst="line">
            <a:avLst/>
          </a:prstGeom>
          <a:ln w="28575">
            <a:solidFill>
              <a:srgbClr val="992F3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3129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1539979"/>
            <a:ext cx="12192000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>
                <a:latin typeface="Nanum Myeongjo" charset="-127"/>
                <a:ea typeface="Nanum Myeongjo" charset="-127"/>
                <a:cs typeface="Nanum Myeongjo" charset="-127"/>
              </a:rPr>
              <a:t>본 논문을 요약하자면</a:t>
            </a:r>
            <a:r>
              <a:rPr lang="en-US" altLang="ko-KR" dirty="0" smtClean="0">
                <a:latin typeface="Nanum Myeongjo" charset="-127"/>
                <a:ea typeface="Nanum Myeongjo" charset="-127"/>
                <a:cs typeface="Nanum Myeongjo" charset="-127"/>
              </a:rPr>
              <a:t>,</a:t>
            </a:r>
            <a:r>
              <a:rPr lang="ko-KR" altLang="en-US" dirty="0" smtClean="0">
                <a:latin typeface="Nanum Myeongjo" charset="-127"/>
                <a:ea typeface="Nanum Myeongjo" charset="-127"/>
                <a:cs typeface="Nanum Myeongjo" charset="-127"/>
              </a:rPr>
              <a:t> 패턴 기반 예측 기법을 사용하여 고변동 주가 패턴을 정의한 다음 학습에 사용하자는 것이다</a:t>
            </a:r>
            <a:r>
              <a:rPr lang="en-US" altLang="ko-KR" dirty="0" smtClean="0">
                <a:latin typeface="Nanum Myeongjo" charset="-127"/>
                <a:ea typeface="Nanum Myeongjo" charset="-127"/>
                <a:cs typeface="Nanum Myeongjo" charset="-127"/>
              </a:rPr>
              <a:t>.</a:t>
            </a:r>
          </a:p>
          <a:p>
            <a:r>
              <a:rPr lang="ko-KR" altLang="en-US" dirty="0" smtClean="0">
                <a:latin typeface="Nanum Myeongjo" charset="-127"/>
                <a:ea typeface="Nanum Myeongjo" charset="-127"/>
                <a:cs typeface="Nanum Myeongjo" charset="-127"/>
              </a:rPr>
              <a:t>이를 위해 상자그림</a:t>
            </a:r>
            <a:r>
              <a:rPr lang="en-US" altLang="ko-KR" dirty="0" smtClean="0">
                <a:latin typeface="Nanum Myeongjo" charset="-127"/>
                <a:ea typeface="Nanum Myeongjo" charset="-127"/>
                <a:cs typeface="Nanum Myeongjo" charset="-127"/>
              </a:rPr>
              <a:t>(Box Plot)</a:t>
            </a:r>
            <a:r>
              <a:rPr lang="ko-KR" altLang="en-US" dirty="0" smtClean="0">
                <a:latin typeface="Nanum Myeongjo" charset="-127"/>
                <a:ea typeface="Nanum Myeongjo" charset="-127"/>
                <a:cs typeface="Nanum Myeongjo" charset="-127"/>
              </a:rPr>
              <a:t>에 나타나는 패턴을 정의하고 학습하여</a:t>
            </a:r>
            <a:r>
              <a:rPr lang="en-US" altLang="ko-KR" dirty="0" smtClean="0">
                <a:latin typeface="Nanum Myeongjo" charset="-127"/>
                <a:ea typeface="Nanum Myeongjo" charset="-127"/>
                <a:cs typeface="Nanum Myeongjo" charset="-127"/>
              </a:rPr>
              <a:t>,</a:t>
            </a:r>
            <a:r>
              <a:rPr lang="ko-KR" altLang="en-US" dirty="0" smtClean="0">
                <a:latin typeface="Nanum Myeongjo" charset="-127"/>
                <a:ea typeface="Nanum Myeongjo" charset="-127"/>
                <a:cs typeface="Nanum Myeongjo" charset="-127"/>
              </a:rPr>
              <a:t> 주가 예측에 활용한다</a:t>
            </a:r>
            <a:r>
              <a:rPr lang="en-US" altLang="ko-KR" dirty="0" smtClean="0">
                <a:latin typeface="Nanum Myeongjo" charset="-127"/>
                <a:ea typeface="Nanum Myeongjo" charset="-127"/>
                <a:cs typeface="Nanum Myeongjo" charset="-127"/>
              </a:rPr>
              <a:t>.</a:t>
            </a:r>
          </a:p>
          <a:p>
            <a:endParaRPr lang="en-US" altLang="ko-KR" dirty="0">
              <a:latin typeface="Nanum Myeongjo" charset="-127"/>
              <a:ea typeface="Nanum Myeongjo" charset="-127"/>
              <a:cs typeface="Nanum Myeongjo" charset="-127"/>
            </a:endParaRPr>
          </a:p>
          <a:p>
            <a:r>
              <a:rPr lang="ko-KR" altLang="en-US" dirty="0" smtClean="0">
                <a:latin typeface="Nanum Myeongjo" charset="-127"/>
                <a:ea typeface="Nanum Myeongjo" charset="-127"/>
                <a:cs typeface="Nanum Myeongjo" charset="-127"/>
              </a:rPr>
              <a:t>본 논문에서 제시하는 패턴은 </a:t>
            </a:r>
            <a:r>
              <a:rPr lang="ko-KR" altLang="en-US" dirty="0">
                <a:latin typeface="Nanum Myeongjo" charset="-127"/>
                <a:ea typeface="Nanum Myeongjo" charset="-127"/>
                <a:cs typeface="Nanum Myeongjo" charset="-127"/>
              </a:rPr>
              <a:t>총 세 가지다</a:t>
            </a:r>
            <a:r>
              <a:rPr lang="en-US" altLang="ko-KR" dirty="0" smtClean="0">
                <a:latin typeface="Nanum Myeongjo" charset="-127"/>
                <a:ea typeface="Nanum Myeongjo" charset="-127"/>
                <a:cs typeface="Nanum Myeongjo" charset="-127"/>
              </a:rPr>
              <a:t>.</a:t>
            </a:r>
            <a:endParaRPr lang="en-US" altLang="ko-KR" dirty="0">
              <a:latin typeface="Nanum Myeongjo" charset="-127"/>
              <a:ea typeface="Nanum Myeongjo" charset="-127"/>
              <a:cs typeface="Nanum Myeongjo" charset="-127"/>
            </a:endParaRPr>
          </a:p>
          <a:p>
            <a:pPr marL="800100" lvl="1" indent="-342900">
              <a:buAutoNum type="arabicPeriod"/>
            </a:pPr>
            <a:r>
              <a:rPr lang="ko-KR" altLang="en-US" dirty="0">
                <a:latin typeface="Nanum Myeongjo" charset="-127"/>
                <a:ea typeface="Nanum Myeongjo" charset="-127"/>
                <a:cs typeface="Nanum Myeongjo" charset="-127"/>
              </a:rPr>
              <a:t>연속 상한 </a:t>
            </a:r>
            <a:r>
              <a:rPr lang="en-US" altLang="ko-KR" dirty="0">
                <a:latin typeface="Nanum Myeongjo" charset="-127"/>
                <a:ea typeface="Nanum Myeongjo" charset="-127"/>
                <a:cs typeface="Nanum Myeongjo" charset="-127"/>
              </a:rPr>
              <a:t>1</a:t>
            </a:r>
            <a:r>
              <a:rPr lang="ko-KR" altLang="en-US" dirty="0">
                <a:latin typeface="Nanum Myeongjo" charset="-127"/>
                <a:ea typeface="Nanum Myeongjo" charset="-127"/>
                <a:cs typeface="Nanum Myeongjo" charset="-127"/>
              </a:rPr>
              <a:t>봉 조정 패턴</a:t>
            </a:r>
            <a:endParaRPr lang="en-US" altLang="ko-KR" dirty="0">
              <a:latin typeface="Nanum Myeongjo" charset="-127"/>
              <a:ea typeface="Nanum Myeongjo" charset="-127"/>
              <a:cs typeface="Nanum Myeongjo" charset="-127"/>
            </a:endParaRPr>
          </a:p>
          <a:p>
            <a:pPr marL="800100" lvl="1" indent="-342900">
              <a:buAutoNum type="arabicPeriod"/>
            </a:pPr>
            <a:r>
              <a:rPr lang="ko-KR" altLang="en-US" dirty="0">
                <a:latin typeface="Nanum Myeongjo" charset="-127"/>
                <a:ea typeface="Nanum Myeongjo" charset="-127"/>
                <a:cs typeface="Nanum Myeongjo" charset="-127"/>
              </a:rPr>
              <a:t>단일 상한 </a:t>
            </a:r>
            <a:r>
              <a:rPr lang="en-US" altLang="ko-KR" dirty="0">
                <a:latin typeface="Nanum Myeongjo" charset="-127"/>
                <a:ea typeface="Nanum Myeongjo" charset="-127"/>
                <a:cs typeface="Nanum Myeongjo" charset="-127"/>
              </a:rPr>
              <a:t>1</a:t>
            </a:r>
            <a:r>
              <a:rPr lang="ko-KR" altLang="en-US" dirty="0">
                <a:latin typeface="Nanum Myeongjo" charset="-127"/>
                <a:ea typeface="Nanum Myeongjo" charset="-127"/>
                <a:cs typeface="Nanum Myeongjo" charset="-127"/>
              </a:rPr>
              <a:t>봉 조정 패턴</a:t>
            </a:r>
            <a:endParaRPr lang="en-US" altLang="ko-KR" dirty="0">
              <a:latin typeface="Nanum Myeongjo" charset="-127"/>
              <a:ea typeface="Nanum Myeongjo" charset="-127"/>
              <a:cs typeface="Nanum Myeongjo" charset="-127"/>
            </a:endParaRPr>
          </a:p>
          <a:p>
            <a:pPr marL="800100" lvl="1" indent="-342900">
              <a:buAutoNum type="arabicPeriod"/>
            </a:pPr>
            <a:r>
              <a:rPr lang="ko-KR" altLang="en-US" dirty="0">
                <a:latin typeface="Nanum Myeongjo" charset="-127"/>
                <a:ea typeface="Nanum Myeongjo" charset="-127"/>
                <a:cs typeface="Nanum Myeongjo" charset="-127"/>
              </a:rPr>
              <a:t>상한 후 </a:t>
            </a:r>
            <a:r>
              <a:rPr lang="en-US" altLang="ko-KR" dirty="0">
                <a:latin typeface="Nanum Myeongjo" charset="-127"/>
                <a:ea typeface="Nanum Myeongjo" charset="-127"/>
                <a:cs typeface="Nanum Myeongjo" charset="-127"/>
              </a:rPr>
              <a:t>2</a:t>
            </a:r>
            <a:r>
              <a:rPr lang="ko-KR" altLang="en-US" dirty="0">
                <a:latin typeface="Nanum Myeongjo" charset="-127"/>
                <a:ea typeface="Nanum Myeongjo" charset="-127"/>
                <a:cs typeface="Nanum Myeongjo" charset="-127"/>
              </a:rPr>
              <a:t>봉 조정 패턴</a:t>
            </a:r>
            <a:endParaRPr lang="en-US" altLang="ko-KR" dirty="0">
              <a:latin typeface="Nanum Myeongjo" charset="-127"/>
              <a:ea typeface="Nanum Myeongjo" charset="-127"/>
              <a:cs typeface="Nanum Myeongjo" charset="-127"/>
            </a:endParaRPr>
          </a:p>
          <a:p>
            <a:pPr marL="342900" indent="-342900">
              <a:buAutoNum type="arabicPeriod"/>
            </a:pPr>
            <a:endParaRPr lang="en-US" altLang="ko-KR" dirty="0">
              <a:latin typeface="Nanum Myeongjo" charset="-127"/>
              <a:ea typeface="Nanum Myeongjo" charset="-127"/>
              <a:cs typeface="Nanum Myeongjo" charset="-127"/>
            </a:endParaRPr>
          </a:p>
          <a:p>
            <a:r>
              <a:rPr lang="ko-KR" altLang="en-US" dirty="0">
                <a:latin typeface="Nanum Myeongjo" charset="-127"/>
                <a:ea typeface="Nanum Myeongjo" charset="-127"/>
                <a:cs typeface="Nanum Myeongjo" charset="-127"/>
              </a:rPr>
              <a:t>이 세 가지의 패턴을 정의하기에 앞서 </a:t>
            </a:r>
            <a:endParaRPr lang="en-US" altLang="ko-KR" dirty="0">
              <a:latin typeface="Nanum Myeongjo" charset="-127"/>
              <a:ea typeface="Nanum Myeongjo" charset="-127"/>
              <a:cs typeface="Nanum Myeongjo" charset="-127"/>
            </a:endParaRPr>
          </a:p>
          <a:p>
            <a:r>
              <a:rPr lang="ko-KR" altLang="en-US" dirty="0">
                <a:latin typeface="Nanum Myeongjo" charset="-127"/>
                <a:ea typeface="Nanum Myeongjo" charset="-127"/>
                <a:cs typeface="Nanum Myeongjo" charset="-127"/>
              </a:rPr>
              <a:t>상한가</a:t>
            </a:r>
            <a:r>
              <a:rPr lang="en-US" altLang="ko-KR" dirty="0">
                <a:latin typeface="Nanum Myeongjo" charset="-127"/>
                <a:ea typeface="Nanum Myeongjo" charset="-127"/>
                <a:cs typeface="Nanum Myeongjo" charset="-127"/>
              </a:rPr>
              <a:t>,</a:t>
            </a:r>
            <a:r>
              <a:rPr lang="ko-KR" altLang="en-US" dirty="0">
                <a:latin typeface="Nanum Myeongjo" charset="-127"/>
                <a:ea typeface="Nanum Myeongjo" charset="-127"/>
                <a:cs typeface="Nanum Myeongjo" charset="-127"/>
              </a:rPr>
              <a:t> 이동평균</a:t>
            </a:r>
            <a:r>
              <a:rPr lang="en-US" altLang="ko-KR" dirty="0">
                <a:latin typeface="Nanum Myeongjo" charset="-127"/>
                <a:ea typeface="Nanum Myeongjo" charset="-127"/>
                <a:cs typeface="Nanum Myeongjo" charset="-127"/>
              </a:rPr>
              <a:t>,</a:t>
            </a:r>
            <a:r>
              <a:rPr lang="ko-KR" altLang="en-US" dirty="0">
                <a:latin typeface="Nanum Myeongjo" charset="-127"/>
                <a:ea typeface="Nanum Myeongjo" charset="-127"/>
                <a:cs typeface="Nanum Myeongjo" charset="-127"/>
              </a:rPr>
              <a:t> 이동평균선의 기울기</a:t>
            </a:r>
            <a:r>
              <a:rPr lang="en-US" altLang="ko-KR" dirty="0">
                <a:latin typeface="Nanum Myeongjo" charset="-127"/>
                <a:ea typeface="Nanum Myeongjo" charset="-127"/>
                <a:cs typeface="Nanum Myeongjo" charset="-127"/>
              </a:rPr>
              <a:t>,</a:t>
            </a:r>
            <a:r>
              <a:rPr lang="ko-KR" altLang="en-US" dirty="0">
                <a:latin typeface="Nanum Myeongjo" charset="-127"/>
                <a:ea typeface="Nanum Myeongjo" charset="-127"/>
                <a:cs typeface="Nanum Myeongjo" charset="-127"/>
              </a:rPr>
              <a:t> 역배열패턴</a:t>
            </a:r>
            <a:r>
              <a:rPr lang="en-US" altLang="ko-KR" dirty="0">
                <a:latin typeface="Nanum Myeongjo" charset="-127"/>
                <a:ea typeface="Nanum Myeongjo" charset="-127"/>
                <a:cs typeface="Nanum Myeongjo" charset="-127"/>
              </a:rPr>
              <a:t>,</a:t>
            </a:r>
            <a:r>
              <a:rPr lang="ko-KR" altLang="en-US" dirty="0">
                <a:latin typeface="Nanum Myeongjo" charset="-127"/>
                <a:ea typeface="Nanum Myeongjo" charset="-127"/>
                <a:cs typeface="Nanum Myeongjo" charset="-127"/>
              </a:rPr>
              <a:t> 상승전환패턴</a:t>
            </a:r>
            <a:r>
              <a:rPr lang="en-US" altLang="ko-KR" dirty="0">
                <a:latin typeface="Nanum Myeongjo" charset="-127"/>
                <a:ea typeface="Nanum Myeongjo" charset="-127"/>
                <a:cs typeface="Nanum Myeongjo" charset="-127"/>
              </a:rPr>
              <a:t>,</a:t>
            </a:r>
            <a:r>
              <a:rPr lang="ko-KR" altLang="en-US" dirty="0">
                <a:latin typeface="Nanum Myeongjo" charset="-127"/>
                <a:ea typeface="Nanum Myeongjo" charset="-127"/>
                <a:cs typeface="Nanum Myeongjo" charset="-127"/>
              </a:rPr>
              <a:t> 추세 후행성 등에 대한 정의가 필요하다</a:t>
            </a:r>
            <a:r>
              <a:rPr lang="en-US" altLang="ko-KR" dirty="0">
                <a:latin typeface="Nanum Myeongjo" charset="-127"/>
                <a:ea typeface="Nanum Myeongjo" charset="-127"/>
                <a:cs typeface="Nanum Myeongjo" charset="-127"/>
              </a:rPr>
              <a:t>.</a:t>
            </a:r>
          </a:p>
          <a:p>
            <a:endParaRPr lang="en-US" altLang="ko-KR" dirty="0">
              <a:latin typeface="Nanum Myeongjo" charset="-127"/>
              <a:ea typeface="Nanum Myeongjo" charset="-127"/>
              <a:cs typeface="Nanum Myeongjo" charset="-127"/>
            </a:endParaRPr>
          </a:p>
          <a:p>
            <a:endParaRPr lang="en-US" altLang="ko-KR" dirty="0" smtClean="0">
              <a:latin typeface="Nanum Myeongjo" charset="-127"/>
              <a:ea typeface="Nanum Myeongjo" charset="-127"/>
              <a:cs typeface="Nanum Myeongjo" charset="-127"/>
            </a:endParaRPr>
          </a:p>
          <a:p>
            <a:r>
              <a:rPr lang="ko-KR" altLang="en-US" dirty="0" smtClean="0">
                <a:latin typeface="Nanum Myeongjo" charset="-127"/>
                <a:ea typeface="Nanum Myeongjo" charset="-127"/>
                <a:cs typeface="Nanum Myeongjo" charset="-127"/>
              </a:rPr>
              <a:t>이 패턴들을 활용하면 단순히 이동평균선에 기반한 주가 예측보다 성능이 좋다는 결론이 나온다</a:t>
            </a:r>
            <a:r>
              <a:rPr lang="en-US" altLang="ko-KR" dirty="0" smtClean="0">
                <a:latin typeface="Nanum Myeongjo" charset="-127"/>
                <a:ea typeface="Nanum Myeongjo" charset="-127"/>
                <a:cs typeface="Nanum Myeongjo" charset="-127"/>
              </a:rPr>
              <a:t>.</a:t>
            </a: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86C64B-CB9D-0D48-B733-5053A0B1293E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63471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717396" y="971270"/>
            <a:ext cx="143479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>
                <a:latin typeface="Nanum Myeongjo" charset="-127"/>
                <a:ea typeface="Nanum Myeongjo" charset="-127"/>
                <a:cs typeface="Nanum Myeongjo" charset="-127"/>
              </a:rPr>
              <a:t>이동 평균 </a:t>
            </a:r>
            <a:endParaRPr lang="en-US" altLang="ko-KR" dirty="0" smtClean="0">
              <a:latin typeface="Nanum Myeongjo" charset="-127"/>
              <a:ea typeface="Nanum Myeongjo" charset="-127"/>
              <a:cs typeface="Nanum Myeongjo" charset="-127"/>
            </a:endParaRPr>
          </a:p>
          <a:p>
            <a:endParaRPr lang="en-US" altLang="ko-KR" dirty="0" smtClean="0">
              <a:latin typeface="Nanum Myeongjo" charset="-127"/>
              <a:ea typeface="Nanum Myeongjo" charset="-127"/>
              <a:cs typeface="Nanum Myeongjo" charset="-127"/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8A86C64B-CB9D-0D48-B733-5053A0B1293E}" type="slidenum">
              <a:rPr kumimoji="1" lang="ko-KR" altLang="en-US" smtClean="0"/>
              <a:t>4</a:t>
            </a:fld>
            <a:endParaRPr kumimoji="1"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5620" y="601601"/>
            <a:ext cx="3238500" cy="1016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717396" y="2785200"/>
            <a:ext cx="2393797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>
                <a:latin typeface="Nanum Myeongjo" charset="-127"/>
                <a:ea typeface="Nanum Myeongjo" charset="-127"/>
                <a:cs typeface="Nanum Myeongjo" charset="-127"/>
              </a:rPr>
              <a:t>이동 평균선의 기울기</a:t>
            </a:r>
            <a:endParaRPr lang="en-US" altLang="ko-KR" dirty="0" smtClean="0">
              <a:latin typeface="Nanum Myeongjo" charset="-127"/>
              <a:ea typeface="Nanum Myeongjo" charset="-127"/>
              <a:cs typeface="Nanum Myeongjo" charset="-127"/>
            </a:endParaRPr>
          </a:p>
          <a:p>
            <a:endParaRPr lang="en-US" altLang="ko-KR" dirty="0">
              <a:latin typeface="Nanum Myeongjo" charset="-127"/>
              <a:ea typeface="Nanum Myeongjo" charset="-127"/>
              <a:cs typeface="Nanum Myeongjo" charset="-127"/>
            </a:endParaRPr>
          </a:p>
          <a:p>
            <a:r>
              <a:rPr lang="en-US" altLang="ko-KR" sz="1400" dirty="0" err="1" smtClean="0">
                <a:latin typeface="Nanum Myeongjo" charset="-127"/>
                <a:ea typeface="Nanum Myeongjo" charset="-127"/>
                <a:cs typeface="Nanum Myeongjo" charset="-127"/>
              </a:rPr>
              <a:t>jupyter</a:t>
            </a:r>
            <a:endParaRPr lang="en-US" altLang="ko-KR" dirty="0" smtClean="0">
              <a:latin typeface="Nanum Myeongjo" charset="-127"/>
              <a:ea typeface="Nanum Myeongjo" charset="-127"/>
              <a:cs typeface="Nanum Myeongjo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5620" y="2578217"/>
            <a:ext cx="3746500" cy="110490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직사각형 6"/>
              <p:cNvSpPr/>
              <p:nvPr/>
            </p:nvSpPr>
            <p:spPr>
              <a:xfrm>
                <a:off x="717394" y="4677193"/>
                <a:ext cx="11091749" cy="172354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ko-KR" altLang="en-US" dirty="0" smtClean="0">
                    <a:latin typeface="Nanum Myeongjo" charset="-127"/>
                    <a:ea typeface="Nanum Myeongjo" charset="-127"/>
                    <a:cs typeface="Nanum Myeongjo" charset="-127"/>
                  </a:rPr>
                  <a:t>역배열 패턴</a:t>
                </a:r>
                <a:endParaRPr lang="en-US" altLang="ko-KR" dirty="0" smtClean="0">
                  <a:latin typeface="Nanum Myeongjo" charset="-127"/>
                  <a:ea typeface="Nanum Myeongjo" charset="-127"/>
                  <a:cs typeface="Nanum Myeongjo" charset="-127"/>
                </a:endParaRPr>
              </a:p>
              <a:p>
                <a:endParaRPr lang="en-US" altLang="ko-KR" dirty="0">
                  <a:latin typeface="Nanum Myeongjo" charset="-127"/>
                  <a:ea typeface="Nanum Myeongjo" charset="-127"/>
                  <a:cs typeface="Nanum Myeongjo" charset="-127"/>
                </a:endParaRPr>
              </a:p>
              <a:p>
                <a:r>
                  <a:rPr lang="en-US" altLang="ko-KR" dirty="0" smtClean="0">
                    <a:latin typeface="Nanum Myeongjo" charset="-127"/>
                    <a:ea typeface="Nanum Myeongjo" charset="-127"/>
                    <a:cs typeface="Nanum Myeongjo" charset="-127"/>
                  </a:rPr>
                  <a:t>			</a:t>
                </a:r>
                <a:r>
                  <a:rPr lang="ko-KR" altLang="en-US" dirty="0" smtClean="0">
                    <a:latin typeface="Nanum Myeongjo" charset="-127"/>
                    <a:ea typeface="Nanum Myeongjo" charset="-127"/>
                    <a:cs typeface="Nanum Myeongjo" charset="-127"/>
                  </a:rPr>
                  <a:t>단기 이동 평균값이 장기 이동 평균값보다 낮은 경우에 해당하는 거래</a:t>
                </a:r>
                <a:r>
                  <a:rPr lang="en-US" altLang="ko-KR" dirty="0" smtClean="0">
                    <a:latin typeface="Nanum Myeongjo" charset="-127"/>
                    <a:ea typeface="Nanum Myeongjo" charset="-127"/>
                    <a:cs typeface="Nanum Myeongjo" charset="-127"/>
                  </a:rPr>
                  <a:t>(</a:t>
                </a:r>
                <a:r>
                  <a:rPr lang="ko-KR" altLang="en-US" dirty="0" smtClean="0">
                    <a:latin typeface="Nanum Myeongjo" charset="-127"/>
                    <a:ea typeface="Nanum Myeongjo" charset="-127"/>
                    <a:cs typeface="Nanum Myeongjo" charset="-127"/>
                  </a:rPr>
                  <a:t>들</a:t>
                </a:r>
                <a:r>
                  <a:rPr lang="en-US" altLang="ko-KR" dirty="0" smtClean="0">
                    <a:latin typeface="Nanum Myeongjo" charset="-127"/>
                    <a:ea typeface="Nanum Myeongjo" charset="-127"/>
                    <a:cs typeface="Nanum Myeongjo" charset="-127"/>
                  </a:rPr>
                  <a:t>)</a:t>
                </a:r>
                <a:r>
                  <a:rPr lang="ko-KR" altLang="en-US" dirty="0" smtClean="0">
                    <a:latin typeface="Nanum Myeongjo" charset="-127"/>
                    <a:ea typeface="Nanum Myeongjo" charset="-127"/>
                    <a:cs typeface="Nanum Myeongjo" charset="-127"/>
                  </a:rPr>
                  <a:t>를 말한다</a:t>
                </a:r>
                <a:r>
                  <a:rPr lang="en-US" altLang="ko-KR" dirty="0" smtClean="0">
                    <a:latin typeface="Nanum Myeongjo" charset="-127"/>
                    <a:ea typeface="Nanum Myeongjo" charset="-127"/>
                    <a:cs typeface="Nanum Myeongjo" charset="-127"/>
                  </a:rPr>
                  <a:t>.</a:t>
                </a:r>
              </a:p>
              <a:p>
                <a:r>
                  <a:rPr lang="en-US" altLang="ko-KR" dirty="0">
                    <a:latin typeface="Nanum Myeongjo" charset="-127"/>
                    <a:ea typeface="Nanum Myeongjo" charset="-127"/>
                    <a:cs typeface="Nanum Myeongjo" charset="-127"/>
                  </a:rPr>
                  <a:t>	</a:t>
                </a:r>
                <a:r>
                  <a:rPr lang="en-US" altLang="ko-KR" dirty="0" smtClean="0">
                    <a:latin typeface="Nanum Myeongjo" charset="-127"/>
                    <a:ea typeface="Nanum Myeongjo" charset="-127"/>
                    <a:cs typeface="Nanum Myeongjo" charset="-127"/>
                  </a:rPr>
                  <a:t>		</a:t>
                </a:r>
                <a:r>
                  <a:rPr lang="ko-KR" altLang="en-US" dirty="0" smtClean="0">
                    <a:latin typeface="Nanum Myeongjo" charset="-127"/>
                    <a:ea typeface="Nanum Myeongjo" charset="-127"/>
                    <a:cs typeface="Nanum Myeongjo" charset="-127"/>
                  </a:rPr>
                  <a:t>이는 주가가 오랫동안 하락 추세를 지속하는 경우다</a:t>
                </a:r>
                <a:r>
                  <a:rPr lang="en-US" altLang="ko-KR" dirty="0" smtClean="0">
                    <a:latin typeface="Nanum Myeongjo" charset="-127"/>
                    <a:ea typeface="Nanum Myeongjo" charset="-127"/>
                    <a:cs typeface="Nanum Myeongjo" charset="-127"/>
                  </a:rPr>
                  <a:t>.</a:t>
                </a:r>
              </a:p>
              <a:p>
                <a:endParaRPr lang="en-US" altLang="ko-KR" dirty="0" smtClean="0">
                  <a:latin typeface="Nanum Myeongjo" charset="-127"/>
                  <a:ea typeface="Nanum Myeongjo" charset="-127"/>
                  <a:cs typeface="Nanum Myeongjo" charset="-127"/>
                </a:endParaRPr>
              </a:p>
              <a:p>
                <a:pPr algn="r"/>
                <a14:m>
                  <m:oMath xmlns:m="http://schemas.openxmlformats.org/officeDocument/2006/math">
                    <m:r>
                      <a:rPr lang="en-US" altLang="ko-KR" sz="16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</m:oMath>
                </a14:m>
                <a:r>
                  <a:rPr lang="en-US" altLang="ko-KR" sz="1600" dirty="0" smtClean="0">
                    <a:latin typeface="Nanum Myeongjo" charset="-127"/>
                    <a:ea typeface="Nanum Myeongjo" charset="-127"/>
                    <a:cs typeface="Nanum Myeongjo" charset="-127"/>
                  </a:rPr>
                  <a:t>:</a:t>
                </a:r>
                <a:r>
                  <a:rPr lang="ko-KR" altLang="en-US" sz="1600" dirty="0" smtClean="0">
                    <a:latin typeface="Nanum Myeongjo" charset="-127"/>
                    <a:ea typeface="Nanum Myeongjo" charset="-127"/>
                    <a:cs typeface="Nanum Myeongjo" charset="-127"/>
                  </a:rPr>
                  <a:t>종목 전체 집합 </a:t>
                </a:r>
                <a14:m>
                  <m:oMath xmlns:m="http://schemas.openxmlformats.org/officeDocument/2006/math">
                    <m:r>
                      <a:rPr lang="ko-KR" altLang="en-US" sz="16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ko-KR" altLang="en-US" sz="16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𝛽</m:t>
                    </m:r>
                  </m:oMath>
                </a14:m>
                <a:r>
                  <a:rPr lang="en-US" altLang="ko-KR" sz="1600" dirty="0" smtClean="0">
                    <a:latin typeface="Nanum Myeongjo" charset="-127"/>
                    <a:ea typeface="Nanum Myeongjo" charset="-127"/>
                    <a:cs typeface="Nanum Myeongjo" charset="-127"/>
                  </a:rPr>
                  <a:t>:</a:t>
                </a:r>
                <a:r>
                  <a:rPr lang="ko-KR" altLang="en-US" sz="1600" dirty="0" smtClean="0">
                    <a:latin typeface="Nanum Myeongjo" charset="-127"/>
                    <a:ea typeface="Nanum Myeongjo" charset="-127"/>
                    <a:cs typeface="Nanum Myeongjo" charset="-127"/>
                  </a:rPr>
                  <a:t>거래일 집합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 smtClean="0">
                            <a:latin typeface="Cambria Math" charset="0"/>
                            <a:ea typeface="Nanum Myeongjo" charset="-127"/>
                            <a:cs typeface="Nanum Myeongjo" charset="-127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latin typeface="Cambria Math" charset="0"/>
                            <a:ea typeface="Nanum Myeongjo" charset="-127"/>
                            <a:cs typeface="Nanum Myeongjo" charset="-127"/>
                          </a:rPr>
                          <m:t>𝑥</m:t>
                        </m:r>
                      </m:e>
                      <m:sub>
                        <m:r>
                          <a:rPr lang="en-US" altLang="ko-KR" sz="1600" b="0" i="1" smtClean="0">
                            <a:latin typeface="Cambria Math" charset="0"/>
                            <a:ea typeface="Nanum Myeongjo" charset="-127"/>
                            <a:cs typeface="Nanum Myeongjo" charset="-127"/>
                          </a:rPr>
                          <m:t>𝑠</m:t>
                        </m:r>
                        <m:r>
                          <a:rPr lang="en-US" altLang="ko-KR" sz="1600" b="0" i="1" smtClean="0">
                            <a:latin typeface="Cambria Math" charset="0"/>
                            <a:ea typeface="Nanum Myeongjo" charset="-127"/>
                            <a:cs typeface="Nanum Myeongjo" charset="-127"/>
                          </a:rPr>
                          <m:t>,</m:t>
                        </m:r>
                        <m:r>
                          <a:rPr lang="en-US" altLang="ko-KR" sz="1600" b="0" i="1" smtClean="0">
                            <a:latin typeface="Cambria Math" charset="0"/>
                            <a:ea typeface="Nanum Myeongjo" charset="-127"/>
                            <a:cs typeface="Nanum Myeongjo" charset="-127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ko-KR" sz="1600" dirty="0" smtClean="0">
                    <a:latin typeface="Nanum Myeongjo" charset="-127"/>
                    <a:ea typeface="Nanum Myeongjo" charset="-127"/>
                    <a:cs typeface="Nanum Myeongjo" charset="-127"/>
                  </a:rPr>
                  <a:t>:</a:t>
                </a:r>
                <a:r>
                  <a:rPr lang="ko-KR" altLang="en-US" sz="1600" dirty="0" smtClean="0">
                    <a:latin typeface="Nanum Myeongjo" charset="-127"/>
                    <a:ea typeface="Nanum Myeongjo" charset="-127"/>
                    <a:cs typeface="Nanum Myeongjo" charset="-127"/>
                  </a:rPr>
                  <a:t>입력 벡터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>
                            <a:latin typeface="Cambria Math" charset="0"/>
                            <a:ea typeface="Nanum Myeongjo" charset="-127"/>
                            <a:cs typeface="Nanum Myeongjo" charset="-127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latin typeface="Cambria Math" charset="0"/>
                            <a:ea typeface="Nanum Myeongjo" charset="-127"/>
                            <a:cs typeface="Nanum Myeongjo" charset="-127"/>
                          </a:rPr>
                          <m:t>𝑜</m:t>
                        </m:r>
                      </m:e>
                      <m:sub>
                        <m:r>
                          <a:rPr lang="en-US" altLang="ko-KR" sz="1600" i="1">
                            <a:latin typeface="Cambria Math" charset="0"/>
                            <a:ea typeface="Nanum Myeongjo" charset="-127"/>
                            <a:cs typeface="Nanum Myeongjo" charset="-127"/>
                          </a:rPr>
                          <m:t>𝑠</m:t>
                        </m:r>
                        <m:r>
                          <a:rPr lang="en-US" altLang="ko-KR" sz="1600" i="1">
                            <a:latin typeface="Cambria Math" charset="0"/>
                            <a:ea typeface="Nanum Myeongjo" charset="-127"/>
                            <a:cs typeface="Nanum Myeongjo" charset="-127"/>
                          </a:rPr>
                          <m:t>,</m:t>
                        </m:r>
                        <m:r>
                          <a:rPr lang="en-US" altLang="ko-KR" sz="1600" i="1">
                            <a:latin typeface="Cambria Math" charset="0"/>
                            <a:ea typeface="Nanum Myeongjo" charset="-127"/>
                            <a:cs typeface="Nanum Myeongjo" charset="-127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ko-KR" sz="1600" dirty="0" smtClean="0">
                    <a:latin typeface="Nanum Myeongjo" charset="-127"/>
                    <a:ea typeface="Nanum Myeongjo" charset="-127"/>
                    <a:cs typeface="Nanum Myeongjo" charset="-127"/>
                  </a:rPr>
                  <a:t>:</a:t>
                </a:r>
                <a:r>
                  <a:rPr lang="ko-KR" altLang="en-US" sz="1600" dirty="0" smtClean="0">
                    <a:latin typeface="Nanum Myeongjo" charset="-127"/>
                    <a:ea typeface="Nanum Myeongjo" charset="-127"/>
                    <a:cs typeface="Nanum Myeongjo" charset="-127"/>
                  </a:rPr>
                  <a:t>패턴 발생 이후의 가격 변동</a:t>
                </a:r>
                <a:r>
                  <a:rPr lang="en-US" altLang="ko-KR" sz="1600" dirty="0" smtClean="0">
                    <a:latin typeface="Nanum Myeongjo" charset="-127"/>
                    <a:ea typeface="Nanum Myeongjo" charset="-127"/>
                    <a:cs typeface="Nanum Myeongjo" charset="-127"/>
                  </a:rPr>
                  <a:t>(</a:t>
                </a:r>
                <a:r>
                  <a:rPr lang="ko-KR" altLang="en-US" sz="1600" dirty="0" smtClean="0">
                    <a:latin typeface="Nanum Myeongjo" charset="-127"/>
                    <a:ea typeface="Nanum Myeongjo" charset="-127"/>
                    <a:cs typeface="Nanum Myeongjo" charset="-127"/>
                  </a:rPr>
                  <a:t>목표값</a:t>
                </a:r>
                <a:r>
                  <a:rPr lang="en-US" altLang="ko-KR" sz="1600" dirty="0" smtClean="0">
                    <a:latin typeface="Nanum Myeongjo" charset="-127"/>
                    <a:ea typeface="Nanum Myeongjo" charset="-127"/>
                    <a:cs typeface="Nanum Myeongjo" charset="-127"/>
                  </a:rPr>
                  <a:t>;target)</a:t>
                </a:r>
                <a:endParaRPr lang="en-US" altLang="ko-KR" sz="1600" dirty="0">
                  <a:latin typeface="Nanum Myeongjo" charset="-127"/>
                  <a:ea typeface="Nanum Myeongjo" charset="-127"/>
                  <a:cs typeface="Nanum Myeongjo" charset="-127"/>
                </a:endParaRPr>
              </a:p>
            </p:txBody>
          </p:sp>
        </mc:Choice>
        <mc:Fallback xmlns="">
          <p:sp>
            <p:nvSpPr>
              <p:cNvPr id="7" name="직사각형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394" y="4677193"/>
                <a:ext cx="11091749" cy="1723549"/>
              </a:xfrm>
              <a:prstGeom prst="rect">
                <a:avLst/>
              </a:prstGeom>
              <a:blipFill rotWithShape="0">
                <a:blip r:embed="rId4"/>
                <a:stretch>
                  <a:fillRect l="-495" t="-1767" r="-275" b="-215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75620" y="4425230"/>
            <a:ext cx="7531101" cy="6223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37448" y="9614"/>
            <a:ext cx="4354552" cy="4476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98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86C64B-CB9D-0D48-B733-5053A0B1293E}" type="slidenum">
              <a:rPr kumimoji="1" lang="ko-KR" altLang="en-US" smtClean="0"/>
              <a:t>5</a:t>
            </a:fld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3026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8570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86C64B-CB9D-0D48-B733-5053A0B1293E}" type="slidenum">
              <a:rPr kumimoji="1" lang="ko-KR" altLang="en-US" smtClean="0"/>
              <a:t>6</a:t>
            </a:fld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" y="0"/>
            <a:ext cx="8572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5243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86C64B-CB9D-0D48-B733-5053A0B1293E}" type="slidenum">
              <a:rPr kumimoji="1" lang="ko-KR" altLang="en-US" smtClean="0"/>
              <a:t>7</a:t>
            </a:fld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4900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3352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8A86C64B-CB9D-0D48-B733-5053A0B1293E}" type="slidenum">
              <a:rPr kumimoji="1" lang="ko-KR" altLang="en-US" smtClean="0"/>
              <a:t>8</a:t>
            </a:fld>
            <a:endParaRPr kumimoji="1"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직사각형 6"/>
              <p:cNvSpPr/>
              <p:nvPr/>
            </p:nvSpPr>
            <p:spPr>
              <a:xfrm>
                <a:off x="7241170" y="1978998"/>
                <a:ext cx="4337826" cy="32932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charset="0"/>
                  <a:buChar char="•"/>
                </a:pPr>
                <a:r>
                  <a:rPr lang="ko-KR" altLang="en-US" dirty="0" smtClean="0">
                    <a:latin typeface="Nanum Myeongjo" charset="-127"/>
                    <a:ea typeface="Nanum Myeongjo" charset="-127"/>
                    <a:cs typeface="Nanum Myeongjo" charset="-127"/>
                  </a:rPr>
                  <a:t>역배열 패턴</a:t>
                </a:r>
                <a:endParaRPr lang="en-US" altLang="ko-KR" dirty="0" smtClean="0">
                  <a:latin typeface="Nanum Myeongjo" charset="-127"/>
                  <a:ea typeface="Nanum Myeongjo" charset="-127"/>
                  <a:cs typeface="Nanum Myeongjo" charset="-127"/>
                </a:endParaRPr>
              </a:p>
              <a:p>
                <a:endParaRPr lang="en-US" altLang="ko-KR" dirty="0">
                  <a:latin typeface="Nanum Myeongjo" charset="-127"/>
                  <a:ea typeface="Nanum Myeongjo" charset="-127"/>
                  <a:cs typeface="Nanum Myeongjo" charset="-127"/>
                </a:endParaRPr>
              </a:p>
              <a:p>
                <a:r>
                  <a:rPr lang="ko-KR" altLang="en-US" dirty="0" smtClean="0">
                    <a:latin typeface="Nanum Myeongjo" charset="-127"/>
                    <a:ea typeface="Nanum Myeongjo" charset="-127"/>
                    <a:cs typeface="Nanum Myeongjo" charset="-127"/>
                  </a:rPr>
                  <a:t>단기 이동 평균값이 장기 이동 평균값보다 낮은 경우에 해당하는 거래</a:t>
                </a:r>
                <a:r>
                  <a:rPr lang="en-US" altLang="ko-KR" dirty="0" smtClean="0">
                    <a:latin typeface="Nanum Myeongjo" charset="-127"/>
                    <a:ea typeface="Nanum Myeongjo" charset="-127"/>
                    <a:cs typeface="Nanum Myeongjo" charset="-127"/>
                  </a:rPr>
                  <a:t>(</a:t>
                </a:r>
                <a:r>
                  <a:rPr lang="ko-KR" altLang="en-US" dirty="0" smtClean="0">
                    <a:latin typeface="Nanum Myeongjo" charset="-127"/>
                    <a:ea typeface="Nanum Myeongjo" charset="-127"/>
                    <a:cs typeface="Nanum Myeongjo" charset="-127"/>
                  </a:rPr>
                  <a:t>들</a:t>
                </a:r>
                <a:r>
                  <a:rPr lang="en-US" altLang="ko-KR" dirty="0" smtClean="0">
                    <a:latin typeface="Nanum Myeongjo" charset="-127"/>
                    <a:ea typeface="Nanum Myeongjo" charset="-127"/>
                    <a:cs typeface="Nanum Myeongjo" charset="-127"/>
                  </a:rPr>
                  <a:t>)</a:t>
                </a:r>
                <a:r>
                  <a:rPr lang="ko-KR" altLang="en-US" dirty="0" smtClean="0">
                    <a:latin typeface="Nanum Myeongjo" charset="-127"/>
                    <a:ea typeface="Nanum Myeongjo" charset="-127"/>
                    <a:cs typeface="Nanum Myeongjo" charset="-127"/>
                  </a:rPr>
                  <a:t>를 말한다</a:t>
                </a:r>
                <a:r>
                  <a:rPr lang="en-US" altLang="ko-KR" dirty="0" smtClean="0">
                    <a:latin typeface="Nanum Myeongjo" charset="-127"/>
                    <a:ea typeface="Nanum Myeongjo" charset="-127"/>
                    <a:cs typeface="Nanum Myeongjo" charset="-127"/>
                  </a:rPr>
                  <a:t>.</a:t>
                </a:r>
              </a:p>
              <a:p>
                <a:r>
                  <a:rPr lang="ko-KR" altLang="en-US" dirty="0" smtClean="0">
                    <a:latin typeface="Nanum Myeongjo" charset="-127"/>
                    <a:ea typeface="Nanum Myeongjo" charset="-127"/>
                    <a:cs typeface="Nanum Myeongjo" charset="-127"/>
                  </a:rPr>
                  <a:t>이는 주가가 오랫동안 하락 추세를 지속하는 경우다</a:t>
                </a:r>
                <a:r>
                  <a:rPr lang="en-US" altLang="ko-KR" dirty="0" smtClean="0">
                    <a:latin typeface="Nanum Myeongjo" charset="-127"/>
                    <a:ea typeface="Nanum Myeongjo" charset="-127"/>
                    <a:cs typeface="Nanum Myeongjo" charset="-127"/>
                  </a:rPr>
                  <a:t>.</a:t>
                </a:r>
              </a:p>
              <a:p>
                <a:endParaRPr lang="en-US" altLang="ko-KR" dirty="0" smtClean="0">
                  <a:latin typeface="Nanum Myeongjo" charset="-127"/>
                  <a:ea typeface="Nanum Myeongjo" charset="-127"/>
                  <a:cs typeface="Nanum Myeongjo" charset="-127"/>
                </a:endParaRPr>
              </a:p>
              <a:p>
                <a:endParaRPr lang="en-US" altLang="ko-KR" dirty="0" smtClean="0">
                  <a:latin typeface="Nanum Myeongjo" charset="-127"/>
                  <a:ea typeface="Nanum Myeongjo" charset="-127"/>
                  <a:cs typeface="Nanum Myeongjo" charset="-127"/>
                </a:endParaRPr>
              </a:p>
              <a:p>
                <a:pPr algn="r"/>
                <a14:m>
                  <m:oMath xmlns:m="http://schemas.openxmlformats.org/officeDocument/2006/math">
                    <m:r>
                      <a:rPr lang="en-US" altLang="ko-KR" sz="16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</m:oMath>
                </a14:m>
                <a:r>
                  <a:rPr lang="en-US" altLang="ko-KR" sz="1600" dirty="0" smtClean="0">
                    <a:latin typeface="Nanum Myeongjo" charset="-127"/>
                    <a:ea typeface="Nanum Myeongjo" charset="-127"/>
                    <a:cs typeface="Nanum Myeongjo" charset="-127"/>
                  </a:rPr>
                  <a:t>:</a:t>
                </a:r>
                <a:r>
                  <a:rPr lang="ko-KR" altLang="en-US" sz="1600" dirty="0" smtClean="0">
                    <a:latin typeface="Nanum Myeongjo" charset="-127"/>
                    <a:ea typeface="Nanum Myeongjo" charset="-127"/>
                    <a:cs typeface="Nanum Myeongjo" charset="-127"/>
                  </a:rPr>
                  <a:t>종목 전체 집합</a:t>
                </a:r>
                <a:endParaRPr lang="en-US" altLang="ko-KR" sz="1600" b="0" i="0" dirty="0" smtClean="0">
                  <a:latin typeface="Cambria Math" charset="0"/>
                  <a:ea typeface="Cambria Math" charset="0"/>
                  <a:cs typeface="Cambria Math" charset="0"/>
                </a:endParaRPr>
              </a:p>
              <a:p>
                <a:pPr algn="r"/>
                <a14:m>
                  <m:oMath xmlns:m="http://schemas.openxmlformats.org/officeDocument/2006/math">
                    <m:r>
                      <a:rPr lang="ko-KR" altLang="en-US" sz="16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𝛽</m:t>
                    </m:r>
                  </m:oMath>
                </a14:m>
                <a:r>
                  <a:rPr lang="en-US" altLang="ko-KR" sz="1600" dirty="0" smtClean="0">
                    <a:latin typeface="Nanum Myeongjo" charset="-127"/>
                    <a:ea typeface="Nanum Myeongjo" charset="-127"/>
                    <a:cs typeface="Nanum Myeongjo" charset="-127"/>
                  </a:rPr>
                  <a:t>:</a:t>
                </a:r>
                <a:r>
                  <a:rPr lang="ko-KR" altLang="en-US" sz="1600" dirty="0" smtClean="0">
                    <a:latin typeface="Nanum Myeongjo" charset="-127"/>
                    <a:ea typeface="Nanum Myeongjo" charset="-127"/>
                    <a:cs typeface="Nanum Myeongjo" charset="-127"/>
                  </a:rPr>
                  <a:t>거래일 집합  </a:t>
                </a:r>
                <a:endParaRPr lang="en-US" altLang="ko-KR" sz="1600" dirty="0" smtClean="0">
                  <a:latin typeface="Nanum Myeongjo" charset="-127"/>
                  <a:ea typeface="Nanum Myeongjo" charset="-127"/>
                  <a:cs typeface="Nanum Myeongjo" charset="-127"/>
                </a:endParaRPr>
              </a:p>
              <a:p>
                <a:pPr algn="r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 smtClean="0">
                            <a:latin typeface="Cambria Math" charset="0"/>
                            <a:ea typeface="Nanum Myeongjo" charset="-127"/>
                            <a:cs typeface="Nanum Myeongjo" charset="-127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latin typeface="Cambria Math" charset="0"/>
                            <a:ea typeface="Nanum Myeongjo" charset="-127"/>
                            <a:cs typeface="Nanum Myeongjo" charset="-127"/>
                          </a:rPr>
                          <m:t>𝑥</m:t>
                        </m:r>
                      </m:e>
                      <m:sub>
                        <m:r>
                          <a:rPr lang="en-US" altLang="ko-KR" sz="1600" b="0" i="1" smtClean="0">
                            <a:latin typeface="Cambria Math" charset="0"/>
                            <a:ea typeface="Nanum Myeongjo" charset="-127"/>
                            <a:cs typeface="Nanum Myeongjo" charset="-127"/>
                          </a:rPr>
                          <m:t>𝑠</m:t>
                        </m:r>
                        <m:r>
                          <a:rPr lang="en-US" altLang="ko-KR" sz="1600" b="0" i="1" smtClean="0">
                            <a:latin typeface="Cambria Math" charset="0"/>
                            <a:ea typeface="Nanum Myeongjo" charset="-127"/>
                            <a:cs typeface="Nanum Myeongjo" charset="-127"/>
                          </a:rPr>
                          <m:t>,</m:t>
                        </m:r>
                        <m:r>
                          <a:rPr lang="en-US" altLang="ko-KR" sz="1600" b="0" i="1" smtClean="0">
                            <a:latin typeface="Cambria Math" charset="0"/>
                            <a:ea typeface="Nanum Myeongjo" charset="-127"/>
                            <a:cs typeface="Nanum Myeongjo" charset="-127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ko-KR" sz="1600" dirty="0" smtClean="0">
                    <a:latin typeface="Nanum Myeongjo" charset="-127"/>
                    <a:ea typeface="Nanum Myeongjo" charset="-127"/>
                    <a:cs typeface="Nanum Myeongjo" charset="-127"/>
                  </a:rPr>
                  <a:t>:</a:t>
                </a:r>
                <a:r>
                  <a:rPr lang="ko-KR" altLang="en-US" sz="1600" dirty="0" smtClean="0">
                    <a:latin typeface="Nanum Myeongjo" charset="-127"/>
                    <a:ea typeface="Nanum Myeongjo" charset="-127"/>
                    <a:cs typeface="Nanum Myeongjo" charset="-127"/>
                  </a:rPr>
                  <a:t>입력 벡터  </a:t>
                </a:r>
                <a:endParaRPr lang="en-US" altLang="ko-KR" sz="1600" dirty="0" smtClean="0">
                  <a:latin typeface="Nanum Myeongjo" charset="-127"/>
                  <a:ea typeface="Nanum Myeongjo" charset="-127"/>
                  <a:cs typeface="Nanum Myeongjo" charset="-127"/>
                </a:endParaRPr>
              </a:p>
              <a:p>
                <a:pPr algn="r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>
                            <a:latin typeface="Cambria Math" charset="0"/>
                            <a:ea typeface="Nanum Myeongjo" charset="-127"/>
                            <a:cs typeface="Nanum Myeongjo" charset="-127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latin typeface="Cambria Math" charset="0"/>
                            <a:ea typeface="Nanum Myeongjo" charset="-127"/>
                            <a:cs typeface="Nanum Myeongjo" charset="-127"/>
                          </a:rPr>
                          <m:t>𝑜</m:t>
                        </m:r>
                      </m:e>
                      <m:sub>
                        <m:r>
                          <a:rPr lang="en-US" altLang="ko-KR" sz="1600" i="1">
                            <a:latin typeface="Cambria Math" charset="0"/>
                            <a:ea typeface="Nanum Myeongjo" charset="-127"/>
                            <a:cs typeface="Nanum Myeongjo" charset="-127"/>
                          </a:rPr>
                          <m:t>𝑠</m:t>
                        </m:r>
                        <m:r>
                          <a:rPr lang="en-US" altLang="ko-KR" sz="1600" i="1">
                            <a:latin typeface="Cambria Math" charset="0"/>
                            <a:ea typeface="Nanum Myeongjo" charset="-127"/>
                            <a:cs typeface="Nanum Myeongjo" charset="-127"/>
                          </a:rPr>
                          <m:t>,</m:t>
                        </m:r>
                        <m:r>
                          <a:rPr lang="en-US" altLang="ko-KR" sz="1600" i="1">
                            <a:latin typeface="Cambria Math" charset="0"/>
                            <a:ea typeface="Nanum Myeongjo" charset="-127"/>
                            <a:cs typeface="Nanum Myeongjo" charset="-127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ko-KR" sz="1600" dirty="0" smtClean="0">
                    <a:latin typeface="Nanum Myeongjo" charset="-127"/>
                    <a:ea typeface="Nanum Myeongjo" charset="-127"/>
                    <a:cs typeface="Nanum Myeongjo" charset="-127"/>
                  </a:rPr>
                  <a:t>:</a:t>
                </a:r>
                <a:r>
                  <a:rPr lang="ko-KR" altLang="en-US" sz="1600" dirty="0" smtClean="0">
                    <a:latin typeface="Nanum Myeongjo" charset="-127"/>
                    <a:ea typeface="Nanum Myeongjo" charset="-127"/>
                    <a:cs typeface="Nanum Myeongjo" charset="-127"/>
                  </a:rPr>
                  <a:t>패턴 발생 이후의 가격 변동</a:t>
                </a:r>
                <a:r>
                  <a:rPr lang="en-US" altLang="ko-KR" sz="1600" dirty="0" smtClean="0">
                    <a:latin typeface="Nanum Myeongjo" charset="-127"/>
                    <a:ea typeface="Nanum Myeongjo" charset="-127"/>
                    <a:cs typeface="Nanum Myeongjo" charset="-127"/>
                  </a:rPr>
                  <a:t>(</a:t>
                </a:r>
                <a:r>
                  <a:rPr lang="ko-KR" altLang="en-US" sz="1600" dirty="0" smtClean="0">
                    <a:latin typeface="Nanum Myeongjo" charset="-127"/>
                    <a:ea typeface="Nanum Myeongjo" charset="-127"/>
                    <a:cs typeface="Nanum Myeongjo" charset="-127"/>
                  </a:rPr>
                  <a:t>목표값</a:t>
                </a:r>
                <a:r>
                  <a:rPr lang="en-US" altLang="ko-KR" sz="1600" dirty="0" smtClean="0">
                    <a:latin typeface="Nanum Myeongjo" charset="-127"/>
                    <a:ea typeface="Nanum Myeongjo" charset="-127"/>
                    <a:cs typeface="Nanum Myeongjo" charset="-127"/>
                  </a:rPr>
                  <a:t>;target)</a:t>
                </a:r>
                <a:endParaRPr lang="en-US" altLang="ko-KR" sz="1600" dirty="0">
                  <a:latin typeface="Nanum Myeongjo" charset="-127"/>
                  <a:ea typeface="Nanum Myeongjo" charset="-127"/>
                  <a:cs typeface="Nanum Myeongjo" charset="-127"/>
                </a:endParaRPr>
              </a:p>
            </p:txBody>
          </p:sp>
        </mc:Choice>
        <mc:Fallback xmlns="">
          <p:sp>
            <p:nvSpPr>
              <p:cNvPr id="7" name="직사각형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1170" y="1978998"/>
                <a:ext cx="4337826" cy="3293209"/>
              </a:xfrm>
              <a:prstGeom prst="rect">
                <a:avLst/>
              </a:prstGeom>
              <a:blipFill rotWithShape="0">
                <a:blip r:embed="rId2"/>
                <a:stretch>
                  <a:fillRect l="-1266" t="-1111" r="-844" b="-185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6538826" cy="672147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0899" y="276977"/>
            <a:ext cx="7531101" cy="622300"/>
          </a:xfrm>
          <a:prstGeom prst="rect">
            <a:avLst/>
          </a:prstGeom>
        </p:spPr>
      </p:pic>
      <p:sp>
        <p:nvSpPr>
          <p:cNvPr id="10" name="타원 9"/>
          <p:cNvSpPr/>
          <p:nvPr/>
        </p:nvSpPr>
        <p:spPr>
          <a:xfrm>
            <a:off x="2955074" y="3033130"/>
            <a:ext cx="100361" cy="10036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13" name="직선 연결선[R] 12"/>
          <p:cNvCxnSpPr/>
          <p:nvPr/>
        </p:nvCxnSpPr>
        <p:spPr>
          <a:xfrm flipV="1">
            <a:off x="3005254" y="2317630"/>
            <a:ext cx="0" cy="715500"/>
          </a:xfrm>
          <a:prstGeom prst="line">
            <a:avLst/>
          </a:prstGeom>
          <a:ln w="28575">
            <a:solidFill>
              <a:srgbClr val="992F3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타원 10"/>
          <p:cNvSpPr/>
          <p:nvPr/>
        </p:nvSpPr>
        <p:spPr>
          <a:xfrm>
            <a:off x="2955074" y="2625200"/>
            <a:ext cx="100361" cy="10036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2955073" y="2317630"/>
            <a:ext cx="100361" cy="10036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8131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7401984" y="1801466"/>
            <a:ext cx="4415883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ko-KR" altLang="en-US" dirty="0" smtClean="0">
                <a:latin typeface="Nanum Myeongjo" charset="-127"/>
                <a:ea typeface="Nanum Myeongjo" charset="-127"/>
                <a:cs typeface="Nanum Myeongjo" charset="-127"/>
              </a:rPr>
              <a:t>상승 전환 패턴</a:t>
            </a:r>
            <a:endParaRPr lang="en-US" altLang="ko-KR" dirty="0" smtClean="0">
              <a:latin typeface="Nanum Myeongjo" charset="-127"/>
              <a:ea typeface="Nanum Myeongjo" charset="-127"/>
              <a:cs typeface="Nanum Myeongjo" charset="-127"/>
            </a:endParaRPr>
          </a:p>
          <a:p>
            <a:r>
              <a:rPr lang="ko-KR" altLang="en-US" dirty="0">
                <a:latin typeface="Nanum Myeongjo" charset="-127"/>
                <a:ea typeface="Nanum Myeongjo" charset="-127"/>
                <a:cs typeface="Nanum Myeongjo" charset="-127"/>
              </a:rPr>
              <a:t> </a:t>
            </a:r>
            <a:r>
              <a:rPr lang="ko-KR" altLang="en-US" dirty="0" smtClean="0">
                <a:latin typeface="Nanum Myeongjo" charset="-127"/>
                <a:ea typeface="Nanum Myeongjo" charset="-127"/>
                <a:cs typeface="Nanum Myeongjo" charset="-127"/>
              </a:rPr>
              <a:t>   단기 이동 평균선 중 하나의 평균선이 </a:t>
            </a:r>
            <a:endParaRPr lang="en-US" altLang="ko-KR" dirty="0" smtClean="0">
              <a:latin typeface="Nanum Myeongjo" charset="-127"/>
              <a:ea typeface="Nanum Myeongjo" charset="-127"/>
              <a:cs typeface="Nanum Myeongjo" charset="-127"/>
            </a:endParaRPr>
          </a:p>
          <a:p>
            <a:r>
              <a:rPr lang="ko-KR" altLang="en-US" dirty="0" smtClean="0">
                <a:latin typeface="Nanum Myeongjo" charset="-127"/>
                <a:ea typeface="Nanum Myeongjo" charset="-127"/>
                <a:cs typeface="Nanum Myeongjo" charset="-127"/>
              </a:rPr>
              <a:t>하락에서 상승으로 전환하는 경우를 말한다</a:t>
            </a:r>
            <a:r>
              <a:rPr lang="en-US" altLang="ko-KR" dirty="0" smtClean="0">
                <a:latin typeface="Nanum Myeongjo" charset="-127"/>
                <a:ea typeface="Nanum Myeongjo" charset="-127"/>
                <a:cs typeface="Nanum Myeongjo" charset="-127"/>
              </a:rPr>
              <a:t>.</a:t>
            </a:r>
          </a:p>
          <a:p>
            <a:r>
              <a:rPr lang="en-US" altLang="ko-KR" dirty="0" smtClean="0">
                <a:latin typeface="Nanum Myeongjo" charset="-127"/>
                <a:ea typeface="Nanum Myeongjo" charset="-127"/>
                <a:cs typeface="Nanum Myeongjo" charset="-127"/>
              </a:rPr>
              <a:t>Grad</a:t>
            </a:r>
            <a:r>
              <a:rPr lang="ko-KR" altLang="en-US" dirty="0" smtClean="0">
                <a:latin typeface="Nanum Myeongjo" charset="-127"/>
                <a:ea typeface="Nanum Myeongjo" charset="-127"/>
                <a:cs typeface="Nanum Myeongjo" charset="-127"/>
              </a:rPr>
              <a:t>를 이용</a:t>
            </a:r>
            <a:endParaRPr lang="en-US" altLang="ko-KR" dirty="0" smtClean="0">
              <a:latin typeface="Nanum Myeongjo" charset="-127"/>
              <a:ea typeface="Nanum Myeongjo" charset="-127"/>
              <a:cs typeface="Nanum Myeongjo" charset="-127"/>
            </a:endParaRPr>
          </a:p>
          <a:p>
            <a:endParaRPr lang="en-US" altLang="ko-KR" dirty="0">
              <a:latin typeface="Nanum Myeongjo" charset="-127"/>
              <a:ea typeface="Nanum Myeongjo" charset="-127"/>
              <a:cs typeface="Nanum Myeongjo" charset="-127"/>
            </a:endParaRPr>
          </a:p>
          <a:p>
            <a:endParaRPr lang="en-US" altLang="ko-KR" dirty="0" smtClean="0">
              <a:latin typeface="Nanum Myeongjo" charset="-127"/>
              <a:ea typeface="Nanum Myeongjo" charset="-127"/>
              <a:cs typeface="Nanum Myeongjo" charset="-127"/>
            </a:endParaRPr>
          </a:p>
          <a:p>
            <a:pPr marL="285750" indent="-285750">
              <a:buFont typeface="Arial" charset="0"/>
              <a:buChar char="•"/>
            </a:pPr>
            <a:r>
              <a:rPr lang="ko-KR" altLang="en-US" dirty="0" smtClean="0">
                <a:latin typeface="Nanum Myeongjo" charset="-127"/>
                <a:ea typeface="Nanum Myeongjo" charset="-127"/>
                <a:cs typeface="Nanum Myeongjo" charset="-127"/>
              </a:rPr>
              <a:t>추세 후행성</a:t>
            </a:r>
            <a:endParaRPr lang="en-US" altLang="ko-KR" dirty="0">
              <a:latin typeface="Nanum Myeongjo" charset="-127"/>
              <a:ea typeface="Nanum Myeongjo" charset="-127"/>
              <a:cs typeface="Nanum Myeongjo" charset="-127"/>
            </a:endParaRPr>
          </a:p>
          <a:p>
            <a:r>
              <a:rPr lang="ko-KR" altLang="en-US" dirty="0" smtClean="0">
                <a:latin typeface="Nanum Myeongjo" charset="-127"/>
                <a:ea typeface="Nanum Myeongjo" charset="-127"/>
                <a:cs typeface="Nanum Myeongjo" charset="-127"/>
              </a:rPr>
              <a:t>    이동 평균은 주가가 이미 발생한 이후에 뒤늦게 반영된다</a:t>
            </a:r>
            <a:r>
              <a:rPr lang="en-US" altLang="ko-KR" dirty="0" smtClean="0">
                <a:latin typeface="Nanum Myeongjo" charset="-127"/>
                <a:ea typeface="Nanum Myeongjo" charset="-127"/>
                <a:cs typeface="Nanum Myeongjo" charset="-127"/>
              </a:rPr>
              <a:t>.</a:t>
            </a:r>
            <a:r>
              <a:rPr lang="ko-KR" altLang="en-US" dirty="0" smtClean="0">
                <a:latin typeface="Nanum Myeongjo" charset="-127"/>
                <a:ea typeface="Nanum Myeongjo" charset="-127"/>
                <a:cs typeface="Nanum Myeongjo" charset="-127"/>
              </a:rPr>
              <a:t> 즉 현재 </a:t>
            </a:r>
            <a:r>
              <a:rPr lang="ko-KR" altLang="en-US" dirty="0">
                <a:latin typeface="Nanum Myeongjo" charset="-127"/>
                <a:ea typeface="Nanum Myeongjo" charset="-127"/>
                <a:cs typeface="Nanum Myeongjo" charset="-127"/>
              </a:rPr>
              <a:t>추세에 늦게 </a:t>
            </a:r>
            <a:r>
              <a:rPr lang="ko-KR" altLang="en-US" dirty="0" smtClean="0">
                <a:latin typeface="Nanum Myeongjo" charset="-127"/>
                <a:ea typeface="Nanum Myeongjo" charset="-127"/>
                <a:cs typeface="Nanum Myeongjo" charset="-127"/>
              </a:rPr>
              <a:t>반응한다</a:t>
            </a:r>
            <a:r>
              <a:rPr lang="en-US" altLang="ko-KR" dirty="0" smtClean="0">
                <a:latin typeface="Nanum Myeongjo" charset="-127"/>
                <a:ea typeface="Nanum Myeongjo" charset="-127"/>
                <a:cs typeface="Nanum Myeongjo" charset="-127"/>
              </a:rPr>
              <a:t>.</a:t>
            </a:r>
            <a:r>
              <a:rPr lang="ko-KR" altLang="en-US" dirty="0" smtClean="0">
                <a:latin typeface="Nanum Myeongjo" charset="-127"/>
                <a:ea typeface="Nanum Myeongjo" charset="-127"/>
                <a:cs typeface="Nanum Myeongjo" charset="-127"/>
              </a:rPr>
              <a:t> 이와 같이 주가의 움직임이 이미 발생한 이후에 뒤늦게 이동 평균의 움직임이 발생하는 현상을 추세 후행성이라고 한다</a:t>
            </a:r>
            <a:r>
              <a:rPr lang="en-US" altLang="ko-KR" dirty="0" smtClean="0">
                <a:latin typeface="Nanum Myeongjo" charset="-127"/>
                <a:ea typeface="Nanum Myeongjo" charset="-127"/>
                <a:cs typeface="Nanum Myeongjo" charset="-127"/>
              </a:rPr>
              <a:t>.</a:t>
            </a:r>
          </a:p>
          <a:p>
            <a:r>
              <a:rPr lang="ko-KR" altLang="en-US" dirty="0">
                <a:latin typeface="Nanum Myeongjo" charset="-127"/>
                <a:ea typeface="Nanum Myeongjo" charset="-127"/>
                <a:cs typeface="Nanum Myeongjo" charset="-127"/>
                <a:sym typeface="Wingdings"/>
              </a:rPr>
              <a:t> </a:t>
            </a:r>
            <a:r>
              <a:rPr lang="ko-KR" altLang="en-US" dirty="0" smtClean="0">
                <a:latin typeface="Nanum Myeongjo" charset="-127"/>
                <a:ea typeface="Nanum Myeongjo" charset="-127"/>
                <a:cs typeface="Nanum Myeongjo" charset="-127"/>
                <a:sym typeface="Wingdings"/>
              </a:rPr>
              <a:t>     예측 지표로서의 한계</a:t>
            </a:r>
            <a:endParaRPr lang="en-US" altLang="ko-KR" dirty="0" smtClean="0">
              <a:latin typeface="Nanum Myeongjo" charset="-127"/>
              <a:ea typeface="Nanum Myeongjo" charset="-127"/>
              <a:cs typeface="Nanum Myeongjo" charset="-127"/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86C64B-CB9D-0D48-B733-5053A0B1293E}" type="slidenum">
              <a:rPr kumimoji="1" lang="ko-KR" altLang="en-US" smtClean="0"/>
              <a:t>9</a:t>
            </a:fld>
            <a:endParaRPr kumimoji="1"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212236" cy="685800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9068" y="0"/>
            <a:ext cx="6042932" cy="1516566"/>
          </a:xfrm>
          <a:prstGeom prst="rect">
            <a:avLst/>
          </a:prstGeom>
        </p:spPr>
      </p:pic>
      <p:sp>
        <p:nvSpPr>
          <p:cNvPr id="4" name="타원 3"/>
          <p:cNvSpPr/>
          <p:nvPr/>
        </p:nvSpPr>
        <p:spPr>
          <a:xfrm>
            <a:off x="1580321" y="2882348"/>
            <a:ext cx="437321" cy="437321"/>
          </a:xfrm>
          <a:prstGeom prst="ellipse">
            <a:avLst/>
          </a:prstGeom>
          <a:noFill/>
          <a:ln w="38100">
            <a:solidFill>
              <a:srgbClr val="FC0E1A"/>
            </a:solidFill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3243469" y="1792356"/>
            <a:ext cx="583096" cy="583096"/>
          </a:xfrm>
          <a:prstGeom prst="ellipse">
            <a:avLst/>
          </a:prstGeom>
          <a:noFill/>
          <a:ln w="38100">
            <a:solidFill>
              <a:srgbClr val="FC0E1A"/>
            </a:solidFill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2600737" y="2295109"/>
            <a:ext cx="705679" cy="705679"/>
          </a:xfrm>
          <a:prstGeom prst="ellipse">
            <a:avLst/>
          </a:prstGeom>
          <a:noFill/>
          <a:ln w="38100">
            <a:solidFill>
              <a:srgbClr val="FC0E1A"/>
            </a:solidFill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04436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2378</TotalTime>
  <Words>1090</Words>
  <Application>Microsoft Macintosh PowerPoint</Application>
  <PresentationFormat>와이드스크린</PresentationFormat>
  <Paragraphs>220</Paragraphs>
  <Slides>22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9" baseType="lpstr">
      <vt:lpstr>맑은 고딕</vt:lpstr>
      <vt:lpstr>Arial</vt:lpstr>
      <vt:lpstr>Cambria Math</vt:lpstr>
      <vt:lpstr>Nanum Myeongjo</vt:lpstr>
      <vt:lpstr>Nanum Myeongjo ExtraBold</vt:lpstr>
      <vt:lpstr>Wingdings</vt:lpstr>
      <vt:lpstr>Office 테마</vt:lpstr>
      <vt:lpstr>고변동 주가 패턴의 감독 학습에 기반한  주식 거래 시스템</vt:lpstr>
      <vt:lpstr>이재원 (2013). 고변동 주가 패턴의 감독 학습에 기반한 주식 거래 시스템. 정보과학회논문지 : 컴퓨팅의 실제 및 레터 제19권 제1호, 23-29. dbpia Link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15.0041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Adam: A Method for Stochastic Optimization</dc:title>
  <dc:creator>Microsoft Office 사용자</dc:creator>
  <cp:lastModifiedBy>Microsoft Office 사용자</cp:lastModifiedBy>
  <cp:revision>259</cp:revision>
  <cp:lastPrinted>2017-11-08T00:43:03Z</cp:lastPrinted>
  <dcterms:created xsi:type="dcterms:W3CDTF">2017-10-15T11:24:34Z</dcterms:created>
  <dcterms:modified xsi:type="dcterms:W3CDTF">2018-01-16T07:41:21Z</dcterms:modified>
</cp:coreProperties>
</file>